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emf" ContentType="image/x-emf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  <p:sldMasterId id="2147483767" r:id="rId2"/>
    <p:sldMasterId id="2147483801" r:id="rId3"/>
    <p:sldMasterId id="2147483814" r:id="rId4"/>
    <p:sldMasterId id="2147483824" r:id="rId5"/>
    <p:sldMasterId id="2147483838" r:id="rId6"/>
  </p:sldMasterIdLst>
  <p:notesMasterIdLst>
    <p:notesMasterId r:id="rId70"/>
  </p:notesMasterIdLst>
  <p:handoutMasterIdLst>
    <p:handoutMasterId r:id="rId71"/>
  </p:handoutMasterIdLst>
  <p:sldIdLst>
    <p:sldId id="256" r:id="rId7"/>
    <p:sldId id="312" r:id="rId8"/>
    <p:sldId id="313" r:id="rId9"/>
    <p:sldId id="314" r:id="rId10"/>
    <p:sldId id="342" r:id="rId11"/>
    <p:sldId id="316" r:id="rId12"/>
    <p:sldId id="317" r:id="rId13"/>
    <p:sldId id="318" r:id="rId14"/>
    <p:sldId id="319" r:id="rId15"/>
    <p:sldId id="363" r:id="rId16"/>
    <p:sldId id="345" r:id="rId17"/>
    <p:sldId id="347" r:id="rId18"/>
    <p:sldId id="351" r:id="rId19"/>
    <p:sldId id="386" r:id="rId20"/>
    <p:sldId id="352" r:id="rId21"/>
    <p:sldId id="385" r:id="rId22"/>
    <p:sldId id="354" r:id="rId23"/>
    <p:sldId id="346" r:id="rId24"/>
    <p:sldId id="348" r:id="rId25"/>
    <p:sldId id="349" r:id="rId26"/>
    <p:sldId id="373" r:id="rId27"/>
    <p:sldId id="331" r:id="rId28"/>
    <p:sldId id="332" r:id="rId29"/>
    <p:sldId id="374" r:id="rId30"/>
    <p:sldId id="375" r:id="rId31"/>
    <p:sldId id="376" r:id="rId32"/>
    <p:sldId id="378" r:id="rId33"/>
    <p:sldId id="379" r:id="rId34"/>
    <p:sldId id="380" r:id="rId35"/>
    <p:sldId id="288" r:id="rId36"/>
    <p:sldId id="355" r:id="rId37"/>
    <p:sldId id="356" r:id="rId38"/>
    <p:sldId id="357" r:id="rId39"/>
    <p:sldId id="358" r:id="rId40"/>
    <p:sldId id="295" r:id="rId41"/>
    <p:sldId id="334" r:id="rId42"/>
    <p:sldId id="296" r:id="rId43"/>
    <p:sldId id="297" r:id="rId44"/>
    <p:sldId id="387" r:id="rId45"/>
    <p:sldId id="284" r:id="rId46"/>
    <p:sldId id="311" r:id="rId47"/>
    <p:sldId id="388" r:id="rId48"/>
    <p:sldId id="277" r:id="rId49"/>
    <p:sldId id="321" r:id="rId50"/>
    <p:sldId id="372" r:id="rId51"/>
    <p:sldId id="381" r:id="rId52"/>
    <p:sldId id="382" r:id="rId53"/>
    <p:sldId id="383" r:id="rId54"/>
    <p:sldId id="384" r:id="rId55"/>
    <p:sldId id="271" r:id="rId56"/>
    <p:sldId id="302" r:id="rId57"/>
    <p:sldId id="300" r:id="rId58"/>
    <p:sldId id="333" r:id="rId59"/>
    <p:sldId id="304" r:id="rId60"/>
    <p:sldId id="307" r:id="rId61"/>
    <p:sldId id="308" r:id="rId62"/>
    <p:sldId id="301" r:id="rId63"/>
    <p:sldId id="369" r:id="rId64"/>
    <p:sldId id="322" r:id="rId65"/>
    <p:sldId id="389" r:id="rId66"/>
    <p:sldId id="390" r:id="rId67"/>
    <p:sldId id="335" r:id="rId68"/>
    <p:sldId id="359" r:id="rId69"/>
  </p:sldIdLst>
  <p:sldSz cx="9144000" cy="5143500" type="screen16x9"/>
  <p:notesSz cx="6810375" cy="9942513"/>
  <p:custDataLst>
    <p:tags r:id="rId72"/>
  </p:custDataLst>
  <p:defaultTextStyle>
    <a:defPPr>
      <a:defRPr lang="en-GB"/>
    </a:defPPr>
    <a:lvl1pPr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 75" pitchFamily="34" charset="0"/>
        <a:ea typeface="ＭＳ Ｐゴシック" pitchFamily="34" charset="-128"/>
        <a:cs typeface="+mn-cs"/>
      </a:defRPr>
    </a:lvl1pPr>
    <a:lvl2pPr marL="355600" indent="101600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 75" pitchFamily="34" charset="0"/>
        <a:ea typeface="ＭＳ Ｐゴシック" pitchFamily="34" charset="-128"/>
        <a:cs typeface="+mn-cs"/>
      </a:defRPr>
    </a:lvl2pPr>
    <a:lvl3pPr marL="712788" indent="2016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 75" pitchFamily="34" charset="0"/>
        <a:ea typeface="ＭＳ Ｐゴシック" pitchFamily="34" charset="-128"/>
        <a:cs typeface="+mn-cs"/>
      </a:defRPr>
    </a:lvl3pPr>
    <a:lvl4pPr marL="1068388" indent="3032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 75" pitchFamily="34" charset="0"/>
        <a:ea typeface="ＭＳ Ｐゴシック" pitchFamily="34" charset="-128"/>
        <a:cs typeface="+mn-cs"/>
      </a:defRPr>
    </a:lvl4pPr>
    <a:lvl5pPr marL="1425575" indent="403225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 75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Helvetica 75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Helvetica 75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Helvetica 75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Helvetica 75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èle Orange" id="{72A0C14C-6D8C-461B-AE2F-1214D784C8B2}">
          <p14:sldIdLst>
            <p14:sldId id="256"/>
            <p14:sldId id="312"/>
            <p14:sldId id="313"/>
            <p14:sldId id="314"/>
            <p14:sldId id="342"/>
            <p14:sldId id="316"/>
            <p14:sldId id="317"/>
            <p14:sldId id="318"/>
            <p14:sldId id="319"/>
            <p14:sldId id="363"/>
            <p14:sldId id="345"/>
            <p14:sldId id="347"/>
            <p14:sldId id="351"/>
            <p14:sldId id="386"/>
            <p14:sldId id="352"/>
            <p14:sldId id="385"/>
            <p14:sldId id="354"/>
            <p14:sldId id="346"/>
            <p14:sldId id="348"/>
            <p14:sldId id="349"/>
            <p14:sldId id="373"/>
            <p14:sldId id="331"/>
            <p14:sldId id="332"/>
            <p14:sldId id="374"/>
            <p14:sldId id="375"/>
            <p14:sldId id="376"/>
            <p14:sldId id="378"/>
            <p14:sldId id="379"/>
            <p14:sldId id="380"/>
            <p14:sldId id="288"/>
            <p14:sldId id="355"/>
            <p14:sldId id="356"/>
            <p14:sldId id="357"/>
            <p14:sldId id="358"/>
            <p14:sldId id="295"/>
            <p14:sldId id="334"/>
            <p14:sldId id="296"/>
            <p14:sldId id="297"/>
            <p14:sldId id="387"/>
            <p14:sldId id="284"/>
            <p14:sldId id="311"/>
            <p14:sldId id="388"/>
            <p14:sldId id="277"/>
            <p14:sldId id="321"/>
            <p14:sldId id="372"/>
            <p14:sldId id="381"/>
            <p14:sldId id="382"/>
            <p14:sldId id="383"/>
            <p14:sldId id="384"/>
            <p14:sldId id="271"/>
            <p14:sldId id="302"/>
            <p14:sldId id="300"/>
            <p14:sldId id="333"/>
            <p14:sldId id="304"/>
            <p14:sldId id="307"/>
            <p14:sldId id="308"/>
            <p14:sldId id="301"/>
            <p14:sldId id="369"/>
            <p14:sldId id="322"/>
            <p14:sldId id="389"/>
            <p14:sldId id="390"/>
            <p14:sldId id="335"/>
            <p14:sldId id="359"/>
          </p14:sldIdLst>
        </p14:section>
        <p14:section name="exemple de présentation type" id="{F43484D3-9E52-4095-9904-499B263F3701}">
          <p14:sldIdLst/>
        </p14:section>
        <p14:section name="Palette de couleur" id="{940306AE-76D2-4AAC-A312-B653B41623A3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6600"/>
    <a:srgbClr val="FFDC00"/>
    <a:srgbClr val="4BB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06" autoAdjust="0"/>
    <p:restoredTop sz="96807" autoAdjust="0"/>
  </p:normalViewPr>
  <p:slideViewPr>
    <p:cSldViewPr>
      <p:cViewPr>
        <p:scale>
          <a:sx n="87" d="100"/>
          <a:sy n="87" d="100"/>
        </p:scale>
        <p:origin x="-558" y="-162"/>
      </p:cViewPr>
      <p:guideLst>
        <p:guide orient="horz" pos="3029"/>
        <p:guide orient="horz" pos="2603"/>
        <p:guide orient="horz" pos="2816"/>
        <p:guide orient="horz" pos="607"/>
        <p:guide orient="horz" pos="822"/>
        <p:guide orient="horz" pos="2394"/>
        <p:guide orient="horz" pos="1723"/>
        <p:guide orient="horz" pos="1935"/>
        <p:guide orient="horz" pos="216"/>
        <p:guide pos="5550"/>
        <p:guide pos="214"/>
        <p:guide pos="2775"/>
        <p:guide pos="2985"/>
        <p:guide pos="3888"/>
        <p:guide pos="4100"/>
        <p:guide pos="1877"/>
        <p:guide pos="16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7" d="100"/>
          <a:sy n="57" d="100"/>
        </p:scale>
        <p:origin x="-2766" y="-90"/>
      </p:cViewPr>
      <p:guideLst>
        <p:guide orient="horz" pos="3132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C824B-B566-4F9E-8E0B-192AC83AB3F4}" type="datetimeFigureOut">
              <a:rPr lang="en-GB" smtClean="0"/>
              <a:t>11/06/2015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36DA5-BA0A-4CEF-99A9-08EBC7154664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726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835"/>
            <a:ext cx="5448300" cy="39148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Click to edit Master text styles</a:t>
            </a:r>
          </a:p>
          <a:p>
            <a:pPr lvl="1"/>
            <a:r>
              <a:rPr lang="en-GB" altLang="en-US" dirty="0" smtClean="0"/>
              <a:t>Second level</a:t>
            </a:r>
          </a:p>
          <a:p>
            <a:pPr lvl="2"/>
            <a:r>
              <a:rPr lang="en-GB" altLang="en-US" dirty="0" smtClean="0"/>
              <a:t>Third level</a:t>
            </a:r>
          </a:p>
          <a:p>
            <a:pPr lvl="3"/>
            <a:r>
              <a:rPr lang="en-GB" altLang="en-US" dirty="0" smtClean="0"/>
              <a:t>Fourth level</a:t>
            </a:r>
          </a:p>
          <a:p>
            <a:pPr lvl="4"/>
            <a:r>
              <a:rPr lang="en-GB" alt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05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712788" rtl="0" fontAlgn="base">
      <a:spcBef>
        <a:spcPct val="30000"/>
      </a:spcBef>
      <a:spcAft>
        <a:spcPct val="0"/>
      </a:spcAft>
      <a:buFont typeface="Wingdings" panose="05000000000000000000" pitchFamily="2" charset="2"/>
      <a:buNone/>
      <a:defRPr sz="900" kern="1200">
        <a:solidFill>
          <a:schemeClr val="tx1"/>
        </a:solidFill>
        <a:latin typeface="Helvetica 75 Bold" panose="020B0804020202020204" pitchFamily="34" charset="0"/>
        <a:ea typeface="ＭＳ Ｐゴシック" pitchFamily="34" charset="-128"/>
        <a:cs typeface="+mn-cs"/>
      </a:defRPr>
    </a:lvl1pPr>
    <a:lvl2pPr marL="114300" indent="-114300" algn="l" defTabSz="712788" rtl="0" fontAlgn="base">
      <a:spcBef>
        <a:spcPct val="30000"/>
      </a:spcBef>
      <a:spcAft>
        <a:spcPct val="0"/>
      </a:spcAft>
      <a:buFont typeface="Helvetica 75" panose="020B0804020202020204" pitchFamily="34" charset="0"/>
      <a:buChar char="−"/>
      <a:defRPr sz="900" kern="1200">
        <a:solidFill>
          <a:schemeClr val="tx1"/>
        </a:solidFill>
        <a:latin typeface="Helvetica 55 Roman" panose="020B0604020202020204" pitchFamily="34" charset="0"/>
        <a:ea typeface="ＭＳ Ｐゴシック" pitchFamily="34" charset="-128"/>
        <a:cs typeface="+mn-cs"/>
      </a:defRPr>
    </a:lvl2pPr>
    <a:lvl3pPr marL="230188" indent="-115888" algn="l" defTabSz="712788" rtl="0" fontAlgn="base">
      <a:spcBef>
        <a:spcPct val="30000"/>
      </a:spcBef>
      <a:spcAft>
        <a:spcPct val="0"/>
      </a:spcAft>
      <a:buFont typeface="Helvetica 75" panose="020B0804020202020204" pitchFamily="34" charset="0"/>
      <a:buChar char="−"/>
      <a:defRPr sz="900" kern="1200">
        <a:solidFill>
          <a:schemeClr val="tx1"/>
        </a:solidFill>
        <a:latin typeface="Helvetica 55 Roman" panose="020B0604020202020204" pitchFamily="34" charset="0"/>
        <a:ea typeface="ＭＳ Ｐゴシック" pitchFamily="34" charset="-128"/>
        <a:cs typeface="+mn-cs"/>
      </a:defRPr>
    </a:lvl3pPr>
    <a:lvl4pPr marL="342900" indent="-112713" algn="l" defTabSz="712788" rtl="0" fontAlgn="base">
      <a:spcBef>
        <a:spcPct val="30000"/>
      </a:spcBef>
      <a:spcAft>
        <a:spcPct val="0"/>
      </a:spcAft>
      <a:buFont typeface="Helvetica 75" panose="020B0804020202020204" pitchFamily="34" charset="0"/>
      <a:buChar char="−"/>
      <a:defRPr sz="900" kern="1200">
        <a:solidFill>
          <a:schemeClr val="tx1"/>
        </a:solidFill>
        <a:latin typeface="Helvetica 55 Roman" panose="020B0604020202020204" pitchFamily="34" charset="0"/>
        <a:ea typeface="ＭＳ Ｐゴシック" pitchFamily="34" charset="-128"/>
        <a:cs typeface="+mn-cs"/>
      </a:defRPr>
    </a:lvl4pPr>
    <a:lvl5pPr marL="457200" indent="-114300" algn="l" defTabSz="712788" rtl="0" fontAlgn="base">
      <a:spcBef>
        <a:spcPct val="30000"/>
      </a:spcBef>
      <a:spcAft>
        <a:spcPct val="0"/>
      </a:spcAft>
      <a:buFont typeface="Helvetica 75" panose="020B0804020202020204" pitchFamily="34" charset="0"/>
      <a:buChar char="−"/>
      <a:defRPr sz="900" kern="1200">
        <a:solidFill>
          <a:schemeClr val="tx1"/>
        </a:solidFill>
        <a:latin typeface="Helvetica 55 Roman" panose="020B0604020202020204" pitchFamily="34" charset="0"/>
        <a:ea typeface="ＭＳ Ｐゴシック" pitchFamily="34" charset="-128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0158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015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015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900" b="1" dirty="0" smtClean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6968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900" b="1" dirty="0" smtClean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4345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900" b="1" dirty="0" smtClean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52290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2788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fr-FR" sz="900" b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68393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2788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fr-FR" sz="900" b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469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67951" y="4469074"/>
            <a:ext cx="4237362" cy="483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9725" y="4130674"/>
            <a:ext cx="676803" cy="676803"/>
            <a:chOff x="360362" y="1781889"/>
            <a:chExt cx="1144765" cy="1144191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60362" y="1781889"/>
              <a:ext cx="1144765" cy="1144191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702813" y="2650392"/>
              <a:ext cx="142160" cy="166334"/>
            </a:xfrm>
            <a:custGeom>
              <a:avLst/>
              <a:gdLst>
                <a:gd name="T0" fmla="*/ 31 w 104"/>
                <a:gd name="T1" fmla="*/ 85 h 122"/>
                <a:gd name="T2" fmla="*/ 45 w 104"/>
                <a:gd name="T3" fmla="*/ 101 h 122"/>
                <a:gd name="T4" fmla="*/ 73 w 104"/>
                <a:gd name="T5" fmla="*/ 88 h 122"/>
                <a:gd name="T6" fmla="*/ 73 w 104"/>
                <a:gd name="T7" fmla="*/ 60 h 122"/>
                <a:gd name="T8" fmla="*/ 31 w 104"/>
                <a:gd name="T9" fmla="*/ 85 h 122"/>
                <a:gd name="T10" fmla="*/ 74 w 104"/>
                <a:gd name="T11" fmla="*/ 110 h 122"/>
                <a:gd name="T12" fmla="*/ 35 w 104"/>
                <a:gd name="T13" fmla="*/ 122 h 122"/>
                <a:gd name="T14" fmla="*/ 0 w 104"/>
                <a:gd name="T15" fmla="*/ 88 h 122"/>
                <a:gd name="T16" fmla="*/ 74 w 104"/>
                <a:gd name="T17" fmla="*/ 42 h 122"/>
                <a:gd name="T18" fmla="*/ 74 w 104"/>
                <a:gd name="T19" fmla="*/ 35 h 122"/>
                <a:gd name="T20" fmla="*/ 56 w 104"/>
                <a:gd name="T21" fmla="*/ 22 h 122"/>
                <a:gd name="T22" fmla="*/ 27 w 104"/>
                <a:gd name="T23" fmla="*/ 35 h 122"/>
                <a:gd name="T24" fmla="*/ 6 w 104"/>
                <a:gd name="T25" fmla="*/ 23 h 122"/>
                <a:gd name="T26" fmla="*/ 56 w 104"/>
                <a:gd name="T27" fmla="*/ 0 h 122"/>
                <a:gd name="T28" fmla="*/ 104 w 104"/>
                <a:gd name="T29" fmla="*/ 35 h 122"/>
                <a:gd name="T30" fmla="*/ 104 w 104"/>
                <a:gd name="T31" fmla="*/ 120 h 122"/>
                <a:gd name="T32" fmla="*/ 77 w 104"/>
                <a:gd name="T33" fmla="*/ 120 h 122"/>
                <a:gd name="T34" fmla="*/ 74 w 104"/>
                <a:gd name="T35" fmla="*/ 11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22">
                  <a:moveTo>
                    <a:pt x="31" y="85"/>
                  </a:moveTo>
                  <a:cubicBezTo>
                    <a:pt x="31" y="93"/>
                    <a:pt x="36" y="101"/>
                    <a:pt x="45" y="101"/>
                  </a:cubicBezTo>
                  <a:cubicBezTo>
                    <a:pt x="54" y="101"/>
                    <a:pt x="64" y="97"/>
                    <a:pt x="73" y="88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44" y="64"/>
                    <a:pt x="31" y="71"/>
                    <a:pt x="31" y="85"/>
                  </a:cubicBezTo>
                  <a:moveTo>
                    <a:pt x="74" y="110"/>
                  </a:moveTo>
                  <a:cubicBezTo>
                    <a:pt x="62" y="118"/>
                    <a:pt x="49" y="122"/>
                    <a:pt x="35" y="122"/>
                  </a:cubicBezTo>
                  <a:cubicBezTo>
                    <a:pt x="13" y="122"/>
                    <a:pt x="0" y="107"/>
                    <a:pt x="0" y="88"/>
                  </a:cubicBezTo>
                  <a:cubicBezTo>
                    <a:pt x="0" y="61"/>
                    <a:pt x="24" y="47"/>
                    <a:pt x="74" y="42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4" y="27"/>
                    <a:pt x="68" y="22"/>
                    <a:pt x="56" y="22"/>
                  </a:cubicBezTo>
                  <a:cubicBezTo>
                    <a:pt x="44" y="22"/>
                    <a:pt x="34" y="26"/>
                    <a:pt x="27" y="3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7" y="8"/>
                    <a:pt x="34" y="0"/>
                    <a:pt x="56" y="0"/>
                  </a:cubicBezTo>
                  <a:cubicBezTo>
                    <a:pt x="87" y="0"/>
                    <a:pt x="104" y="14"/>
                    <a:pt x="104" y="35"/>
                  </a:cubicBezTo>
                  <a:cubicBezTo>
                    <a:pt x="104" y="35"/>
                    <a:pt x="104" y="120"/>
                    <a:pt x="104" y="120"/>
                  </a:cubicBezTo>
                  <a:cubicBezTo>
                    <a:pt x="77" y="120"/>
                    <a:pt x="77" y="120"/>
                    <a:pt x="77" y="120"/>
                  </a:cubicBezTo>
                  <a:lnTo>
                    <a:pt x="74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78931" y="2650392"/>
              <a:ext cx="143311" cy="164031"/>
            </a:xfrm>
            <a:custGeom>
              <a:avLst/>
              <a:gdLst>
                <a:gd name="T0" fmla="*/ 0 w 105"/>
                <a:gd name="T1" fmla="*/ 6 h 120"/>
                <a:gd name="T2" fmla="*/ 25 w 105"/>
                <a:gd name="T3" fmla="*/ 2 h 120"/>
                <a:gd name="T4" fmla="*/ 28 w 105"/>
                <a:gd name="T5" fmla="*/ 16 h 120"/>
                <a:gd name="T6" fmla="*/ 68 w 105"/>
                <a:gd name="T7" fmla="*/ 0 h 120"/>
                <a:gd name="T8" fmla="*/ 105 w 105"/>
                <a:gd name="T9" fmla="*/ 38 h 120"/>
                <a:gd name="T10" fmla="*/ 105 w 105"/>
                <a:gd name="T11" fmla="*/ 120 h 120"/>
                <a:gd name="T12" fmla="*/ 74 w 105"/>
                <a:gd name="T13" fmla="*/ 120 h 120"/>
                <a:gd name="T14" fmla="*/ 74 w 105"/>
                <a:gd name="T15" fmla="*/ 44 h 120"/>
                <a:gd name="T16" fmla="*/ 59 w 105"/>
                <a:gd name="T17" fmla="*/ 23 h 120"/>
                <a:gd name="T18" fmla="*/ 30 w 105"/>
                <a:gd name="T19" fmla="*/ 36 h 120"/>
                <a:gd name="T20" fmla="*/ 30 w 105"/>
                <a:gd name="T21" fmla="*/ 120 h 120"/>
                <a:gd name="T22" fmla="*/ 0 w 105"/>
                <a:gd name="T23" fmla="*/ 120 h 120"/>
                <a:gd name="T24" fmla="*/ 0 w 105"/>
                <a:gd name="T25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20">
                  <a:moveTo>
                    <a:pt x="0" y="6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42" y="6"/>
                    <a:pt x="54" y="0"/>
                    <a:pt x="68" y="0"/>
                  </a:cubicBezTo>
                  <a:cubicBezTo>
                    <a:pt x="92" y="0"/>
                    <a:pt x="105" y="13"/>
                    <a:pt x="105" y="38"/>
                  </a:cubicBezTo>
                  <a:cubicBezTo>
                    <a:pt x="105" y="120"/>
                    <a:pt x="105" y="120"/>
                    <a:pt x="105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9"/>
                    <a:pt x="70" y="23"/>
                    <a:pt x="59" y="23"/>
                  </a:cubicBezTo>
                  <a:cubicBezTo>
                    <a:pt x="50" y="23"/>
                    <a:pt x="41" y="27"/>
                    <a:pt x="30" y="36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225411" y="2650392"/>
              <a:ext cx="149067" cy="166334"/>
            </a:xfrm>
            <a:custGeom>
              <a:avLst/>
              <a:gdLst>
                <a:gd name="T0" fmla="*/ 79 w 109"/>
                <a:gd name="T1" fmla="*/ 46 h 122"/>
                <a:gd name="T2" fmla="*/ 55 w 109"/>
                <a:gd name="T3" fmla="*/ 21 h 122"/>
                <a:gd name="T4" fmla="*/ 31 w 109"/>
                <a:gd name="T5" fmla="*/ 46 h 122"/>
                <a:gd name="T6" fmla="*/ 79 w 109"/>
                <a:gd name="T7" fmla="*/ 46 h 122"/>
                <a:gd name="T8" fmla="*/ 56 w 109"/>
                <a:gd name="T9" fmla="*/ 122 h 122"/>
                <a:gd name="T10" fmla="*/ 0 w 109"/>
                <a:gd name="T11" fmla="*/ 62 h 122"/>
                <a:gd name="T12" fmla="*/ 55 w 109"/>
                <a:gd name="T13" fmla="*/ 0 h 122"/>
                <a:gd name="T14" fmla="*/ 109 w 109"/>
                <a:gd name="T15" fmla="*/ 60 h 122"/>
                <a:gd name="T16" fmla="*/ 109 w 109"/>
                <a:gd name="T17" fmla="*/ 66 h 122"/>
                <a:gd name="T18" fmla="*/ 31 w 109"/>
                <a:gd name="T19" fmla="*/ 66 h 122"/>
                <a:gd name="T20" fmla="*/ 58 w 109"/>
                <a:gd name="T21" fmla="*/ 100 h 122"/>
                <a:gd name="T22" fmla="*/ 85 w 109"/>
                <a:gd name="T23" fmla="*/ 84 h 122"/>
                <a:gd name="T24" fmla="*/ 108 w 109"/>
                <a:gd name="T25" fmla="*/ 97 h 122"/>
                <a:gd name="T26" fmla="*/ 56 w 109"/>
                <a:gd name="T2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122">
                  <a:moveTo>
                    <a:pt x="79" y="46"/>
                  </a:moveTo>
                  <a:cubicBezTo>
                    <a:pt x="79" y="30"/>
                    <a:pt x="70" y="21"/>
                    <a:pt x="55" y="21"/>
                  </a:cubicBezTo>
                  <a:cubicBezTo>
                    <a:pt x="41" y="21"/>
                    <a:pt x="32" y="30"/>
                    <a:pt x="31" y="46"/>
                  </a:cubicBezTo>
                  <a:lnTo>
                    <a:pt x="79" y="46"/>
                  </a:lnTo>
                  <a:close/>
                  <a:moveTo>
                    <a:pt x="56" y="122"/>
                  </a:moveTo>
                  <a:cubicBezTo>
                    <a:pt x="21" y="122"/>
                    <a:pt x="0" y="100"/>
                    <a:pt x="0" y="62"/>
                  </a:cubicBezTo>
                  <a:cubicBezTo>
                    <a:pt x="0" y="22"/>
                    <a:pt x="21" y="0"/>
                    <a:pt x="55" y="0"/>
                  </a:cubicBezTo>
                  <a:cubicBezTo>
                    <a:pt x="89" y="0"/>
                    <a:pt x="109" y="22"/>
                    <a:pt x="109" y="60"/>
                  </a:cubicBezTo>
                  <a:cubicBezTo>
                    <a:pt x="109" y="62"/>
                    <a:pt x="109" y="64"/>
                    <a:pt x="109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88"/>
                    <a:pt x="40" y="100"/>
                    <a:pt x="58" y="100"/>
                  </a:cubicBezTo>
                  <a:cubicBezTo>
                    <a:pt x="70" y="100"/>
                    <a:pt x="78" y="95"/>
                    <a:pt x="85" y="84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98" y="114"/>
                    <a:pt x="80" y="122"/>
                    <a:pt x="56" y="1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415039" y="2650392"/>
              <a:ext cx="158276" cy="169211"/>
            </a:xfrm>
            <a:custGeom>
              <a:avLst/>
              <a:gdLst>
                <a:gd name="T0" fmla="*/ 58 w 116"/>
                <a:gd name="T1" fmla="*/ 26 h 124"/>
                <a:gd name="T2" fmla="*/ 31 w 116"/>
                <a:gd name="T3" fmla="*/ 62 h 124"/>
                <a:gd name="T4" fmla="*/ 58 w 116"/>
                <a:gd name="T5" fmla="*/ 98 h 124"/>
                <a:gd name="T6" fmla="*/ 85 w 116"/>
                <a:gd name="T7" fmla="*/ 62 h 124"/>
                <a:gd name="T8" fmla="*/ 58 w 116"/>
                <a:gd name="T9" fmla="*/ 26 h 124"/>
                <a:gd name="T10" fmla="*/ 58 w 116"/>
                <a:gd name="T11" fmla="*/ 124 h 124"/>
                <a:gd name="T12" fmla="*/ 0 w 116"/>
                <a:gd name="T13" fmla="*/ 62 h 124"/>
                <a:gd name="T14" fmla="*/ 58 w 116"/>
                <a:gd name="T15" fmla="*/ 0 h 124"/>
                <a:gd name="T16" fmla="*/ 116 w 116"/>
                <a:gd name="T17" fmla="*/ 62 h 124"/>
                <a:gd name="T18" fmla="*/ 58 w 116"/>
                <a:gd name="T1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24">
                  <a:moveTo>
                    <a:pt x="58" y="26"/>
                  </a:moveTo>
                  <a:cubicBezTo>
                    <a:pt x="35" y="26"/>
                    <a:pt x="31" y="47"/>
                    <a:pt x="31" y="62"/>
                  </a:cubicBezTo>
                  <a:cubicBezTo>
                    <a:pt x="31" y="77"/>
                    <a:pt x="35" y="98"/>
                    <a:pt x="58" y="98"/>
                  </a:cubicBezTo>
                  <a:cubicBezTo>
                    <a:pt x="81" y="98"/>
                    <a:pt x="85" y="77"/>
                    <a:pt x="85" y="62"/>
                  </a:cubicBezTo>
                  <a:cubicBezTo>
                    <a:pt x="85" y="47"/>
                    <a:pt x="81" y="26"/>
                    <a:pt x="58" y="26"/>
                  </a:cubicBezTo>
                  <a:moveTo>
                    <a:pt x="58" y="124"/>
                  </a:moveTo>
                  <a:cubicBezTo>
                    <a:pt x="27" y="124"/>
                    <a:pt x="0" y="104"/>
                    <a:pt x="0" y="62"/>
                  </a:cubicBezTo>
                  <a:cubicBezTo>
                    <a:pt x="0" y="19"/>
                    <a:pt x="27" y="0"/>
                    <a:pt x="58" y="0"/>
                  </a:cubicBezTo>
                  <a:cubicBezTo>
                    <a:pt x="88" y="0"/>
                    <a:pt x="116" y="19"/>
                    <a:pt x="116" y="62"/>
                  </a:cubicBezTo>
                  <a:cubicBezTo>
                    <a:pt x="116" y="104"/>
                    <a:pt x="88" y="124"/>
                    <a:pt x="58" y="1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02092" y="2650392"/>
              <a:ext cx="89785" cy="164031"/>
            </a:xfrm>
            <a:custGeom>
              <a:avLst/>
              <a:gdLst>
                <a:gd name="T0" fmla="*/ 0 w 66"/>
                <a:gd name="T1" fmla="*/ 3 h 120"/>
                <a:gd name="T2" fmla="*/ 30 w 66"/>
                <a:gd name="T3" fmla="*/ 3 h 120"/>
                <a:gd name="T4" fmla="*/ 30 w 66"/>
                <a:gd name="T5" fmla="*/ 17 h 120"/>
                <a:gd name="T6" fmla="*/ 62 w 66"/>
                <a:gd name="T7" fmla="*/ 0 h 120"/>
                <a:gd name="T8" fmla="*/ 66 w 66"/>
                <a:gd name="T9" fmla="*/ 1 h 120"/>
                <a:gd name="T10" fmla="*/ 66 w 66"/>
                <a:gd name="T11" fmla="*/ 30 h 120"/>
                <a:gd name="T12" fmla="*/ 64 w 66"/>
                <a:gd name="T13" fmla="*/ 30 h 120"/>
                <a:gd name="T14" fmla="*/ 32 w 66"/>
                <a:gd name="T15" fmla="*/ 42 h 120"/>
                <a:gd name="T16" fmla="*/ 32 w 66"/>
                <a:gd name="T17" fmla="*/ 120 h 120"/>
                <a:gd name="T18" fmla="*/ 0 w 66"/>
                <a:gd name="T19" fmla="*/ 120 h 120"/>
                <a:gd name="T20" fmla="*/ 0 w 66"/>
                <a:gd name="T21" fmla="*/ 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20">
                  <a:moveTo>
                    <a:pt x="0" y="3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5" y="9"/>
                    <a:pt x="49" y="0"/>
                    <a:pt x="62" y="0"/>
                  </a:cubicBezTo>
                  <a:cubicBezTo>
                    <a:pt x="63" y="0"/>
                    <a:pt x="65" y="0"/>
                    <a:pt x="66" y="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51" y="30"/>
                    <a:pt x="36" y="32"/>
                    <a:pt x="32" y="42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1051020" y="2650392"/>
              <a:ext cx="149642" cy="226766"/>
            </a:xfrm>
            <a:custGeom>
              <a:avLst/>
              <a:gdLst>
                <a:gd name="T0" fmla="*/ 110 w 110"/>
                <a:gd name="T1" fmla="*/ 2 h 166"/>
                <a:gd name="T2" fmla="*/ 110 w 110"/>
                <a:gd name="T3" fmla="*/ 114 h 166"/>
                <a:gd name="T4" fmla="*/ 52 w 110"/>
                <a:gd name="T5" fmla="*/ 166 h 166"/>
                <a:gd name="T6" fmla="*/ 3 w 110"/>
                <a:gd name="T7" fmla="*/ 137 h 166"/>
                <a:gd name="T8" fmla="*/ 34 w 110"/>
                <a:gd name="T9" fmla="*/ 132 h 166"/>
                <a:gd name="T10" fmla="*/ 56 w 110"/>
                <a:gd name="T11" fmla="*/ 143 h 166"/>
                <a:gd name="T12" fmla="*/ 80 w 110"/>
                <a:gd name="T13" fmla="*/ 117 h 166"/>
                <a:gd name="T14" fmla="*/ 80 w 110"/>
                <a:gd name="T15" fmla="*/ 104 h 166"/>
                <a:gd name="T16" fmla="*/ 79 w 110"/>
                <a:gd name="T17" fmla="*/ 103 h 166"/>
                <a:gd name="T18" fmla="*/ 49 w 110"/>
                <a:gd name="T19" fmla="*/ 120 h 166"/>
                <a:gd name="T20" fmla="*/ 0 w 110"/>
                <a:gd name="T21" fmla="*/ 62 h 166"/>
                <a:gd name="T22" fmla="*/ 47 w 110"/>
                <a:gd name="T23" fmla="*/ 0 h 166"/>
                <a:gd name="T24" fmla="*/ 81 w 110"/>
                <a:gd name="T25" fmla="*/ 17 h 166"/>
                <a:gd name="T26" fmla="*/ 81 w 110"/>
                <a:gd name="T27" fmla="*/ 16 h 166"/>
                <a:gd name="T28" fmla="*/ 84 w 110"/>
                <a:gd name="T29" fmla="*/ 2 h 166"/>
                <a:gd name="T30" fmla="*/ 110 w 110"/>
                <a:gd name="T31" fmla="*/ 2 h 166"/>
                <a:gd name="T32" fmla="*/ 55 w 110"/>
                <a:gd name="T33" fmla="*/ 95 h 166"/>
                <a:gd name="T34" fmla="*/ 80 w 110"/>
                <a:gd name="T35" fmla="*/ 55 h 166"/>
                <a:gd name="T36" fmla="*/ 54 w 110"/>
                <a:gd name="T37" fmla="*/ 22 h 166"/>
                <a:gd name="T38" fmla="*/ 31 w 110"/>
                <a:gd name="T39" fmla="*/ 57 h 166"/>
                <a:gd name="T40" fmla="*/ 55 w 110"/>
                <a:gd name="T41" fmla="*/ 9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66">
                  <a:moveTo>
                    <a:pt x="110" y="2"/>
                  </a:moveTo>
                  <a:cubicBezTo>
                    <a:pt x="110" y="114"/>
                    <a:pt x="110" y="114"/>
                    <a:pt x="110" y="114"/>
                  </a:cubicBezTo>
                  <a:cubicBezTo>
                    <a:pt x="110" y="133"/>
                    <a:pt x="108" y="166"/>
                    <a:pt x="52" y="166"/>
                  </a:cubicBezTo>
                  <a:cubicBezTo>
                    <a:pt x="29" y="166"/>
                    <a:pt x="8" y="157"/>
                    <a:pt x="3" y="13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5" y="138"/>
                    <a:pt x="39" y="143"/>
                    <a:pt x="56" y="143"/>
                  </a:cubicBezTo>
                  <a:cubicBezTo>
                    <a:pt x="72" y="143"/>
                    <a:pt x="80" y="136"/>
                    <a:pt x="80" y="117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4" y="112"/>
                    <a:pt x="67" y="120"/>
                    <a:pt x="49" y="120"/>
                  </a:cubicBezTo>
                  <a:cubicBezTo>
                    <a:pt x="22" y="120"/>
                    <a:pt x="0" y="101"/>
                    <a:pt x="0" y="62"/>
                  </a:cubicBezTo>
                  <a:cubicBezTo>
                    <a:pt x="0" y="22"/>
                    <a:pt x="22" y="0"/>
                    <a:pt x="47" y="0"/>
                  </a:cubicBezTo>
                  <a:cubicBezTo>
                    <a:pt x="71" y="0"/>
                    <a:pt x="79" y="11"/>
                    <a:pt x="81" y="17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110" y="2"/>
                  </a:lnTo>
                  <a:close/>
                  <a:moveTo>
                    <a:pt x="55" y="95"/>
                  </a:moveTo>
                  <a:cubicBezTo>
                    <a:pt x="78" y="95"/>
                    <a:pt x="80" y="71"/>
                    <a:pt x="80" y="55"/>
                  </a:cubicBezTo>
                  <a:cubicBezTo>
                    <a:pt x="80" y="37"/>
                    <a:pt x="71" y="22"/>
                    <a:pt x="54" y="22"/>
                  </a:cubicBezTo>
                  <a:cubicBezTo>
                    <a:pt x="43" y="22"/>
                    <a:pt x="31" y="30"/>
                    <a:pt x="31" y="57"/>
                  </a:cubicBezTo>
                  <a:cubicBezTo>
                    <a:pt x="31" y="71"/>
                    <a:pt x="32" y="95"/>
                    <a:pt x="55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1348002" y="2593413"/>
              <a:ext cx="112232" cy="52950"/>
            </a:xfrm>
            <a:custGeom>
              <a:avLst/>
              <a:gdLst>
                <a:gd name="T0" fmla="*/ 195 w 195"/>
                <a:gd name="T1" fmla="*/ 92 h 92"/>
                <a:gd name="T2" fmla="*/ 178 w 195"/>
                <a:gd name="T3" fmla="*/ 92 h 92"/>
                <a:gd name="T4" fmla="*/ 178 w 195"/>
                <a:gd name="T5" fmla="*/ 16 h 92"/>
                <a:gd name="T6" fmla="*/ 178 w 195"/>
                <a:gd name="T7" fmla="*/ 16 h 92"/>
                <a:gd name="T8" fmla="*/ 147 w 195"/>
                <a:gd name="T9" fmla="*/ 92 h 92"/>
                <a:gd name="T10" fmla="*/ 138 w 195"/>
                <a:gd name="T11" fmla="*/ 92 h 92"/>
                <a:gd name="T12" fmla="*/ 110 w 195"/>
                <a:gd name="T13" fmla="*/ 16 h 92"/>
                <a:gd name="T14" fmla="*/ 107 w 195"/>
                <a:gd name="T15" fmla="*/ 16 h 92"/>
                <a:gd name="T16" fmla="*/ 107 w 195"/>
                <a:gd name="T17" fmla="*/ 92 h 92"/>
                <a:gd name="T18" fmla="*/ 93 w 195"/>
                <a:gd name="T19" fmla="*/ 92 h 92"/>
                <a:gd name="T20" fmla="*/ 93 w 195"/>
                <a:gd name="T21" fmla="*/ 0 h 92"/>
                <a:gd name="T22" fmla="*/ 117 w 195"/>
                <a:gd name="T23" fmla="*/ 0 h 92"/>
                <a:gd name="T24" fmla="*/ 145 w 195"/>
                <a:gd name="T25" fmla="*/ 71 h 92"/>
                <a:gd name="T26" fmla="*/ 171 w 195"/>
                <a:gd name="T27" fmla="*/ 0 h 92"/>
                <a:gd name="T28" fmla="*/ 195 w 195"/>
                <a:gd name="T29" fmla="*/ 0 h 92"/>
                <a:gd name="T30" fmla="*/ 195 w 195"/>
                <a:gd name="T31" fmla="*/ 92 h 92"/>
                <a:gd name="T32" fmla="*/ 74 w 195"/>
                <a:gd name="T33" fmla="*/ 14 h 92"/>
                <a:gd name="T34" fmla="*/ 46 w 195"/>
                <a:gd name="T35" fmla="*/ 14 h 92"/>
                <a:gd name="T36" fmla="*/ 46 w 195"/>
                <a:gd name="T37" fmla="*/ 92 h 92"/>
                <a:gd name="T38" fmla="*/ 31 w 195"/>
                <a:gd name="T39" fmla="*/ 92 h 92"/>
                <a:gd name="T40" fmla="*/ 31 w 195"/>
                <a:gd name="T41" fmla="*/ 14 h 92"/>
                <a:gd name="T42" fmla="*/ 0 w 195"/>
                <a:gd name="T43" fmla="*/ 14 h 92"/>
                <a:gd name="T44" fmla="*/ 0 w 195"/>
                <a:gd name="T45" fmla="*/ 0 h 92"/>
                <a:gd name="T46" fmla="*/ 74 w 195"/>
                <a:gd name="T47" fmla="*/ 0 h 92"/>
                <a:gd name="T48" fmla="*/ 74 w 195"/>
                <a:gd name="T49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92">
                  <a:moveTo>
                    <a:pt x="195" y="92"/>
                  </a:moveTo>
                  <a:lnTo>
                    <a:pt x="178" y="92"/>
                  </a:lnTo>
                  <a:lnTo>
                    <a:pt x="178" y="16"/>
                  </a:lnTo>
                  <a:lnTo>
                    <a:pt x="178" y="16"/>
                  </a:lnTo>
                  <a:lnTo>
                    <a:pt x="147" y="92"/>
                  </a:lnTo>
                  <a:lnTo>
                    <a:pt x="138" y="92"/>
                  </a:lnTo>
                  <a:lnTo>
                    <a:pt x="110" y="16"/>
                  </a:lnTo>
                  <a:lnTo>
                    <a:pt x="107" y="16"/>
                  </a:lnTo>
                  <a:lnTo>
                    <a:pt x="107" y="92"/>
                  </a:lnTo>
                  <a:lnTo>
                    <a:pt x="93" y="92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45" y="71"/>
                  </a:lnTo>
                  <a:lnTo>
                    <a:pt x="171" y="0"/>
                  </a:lnTo>
                  <a:lnTo>
                    <a:pt x="195" y="0"/>
                  </a:lnTo>
                  <a:lnTo>
                    <a:pt x="195" y="92"/>
                  </a:lnTo>
                  <a:close/>
                  <a:moveTo>
                    <a:pt x="74" y="14"/>
                  </a:moveTo>
                  <a:lnTo>
                    <a:pt x="46" y="14"/>
                  </a:lnTo>
                  <a:lnTo>
                    <a:pt x="46" y="92"/>
                  </a:lnTo>
                  <a:lnTo>
                    <a:pt x="31" y="92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339725"/>
            <a:ext cx="5832475" cy="3460750"/>
          </a:xfrm>
        </p:spPr>
        <p:txBody>
          <a:bodyPr/>
          <a:lstStyle>
            <a:lvl1pPr>
              <a:lnSpc>
                <a:spcPct val="85000"/>
              </a:lnSpc>
              <a:spcAft>
                <a:spcPts val="3200"/>
              </a:spcAft>
              <a:defRPr sz="55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24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08750" y="339725"/>
            <a:ext cx="2301875" cy="3460750"/>
          </a:xfrm>
        </p:spPr>
        <p:txBody>
          <a:bodyPr tIns="109728"/>
          <a:lstStyle>
            <a:lvl1pPr>
              <a:spcAft>
                <a:spcPts val="2400"/>
              </a:spcAft>
              <a:defRPr baseline="0">
                <a:latin typeface="Helvetica 75 Bold" panose="020B0804020202020204" pitchFamily="34" charset="0"/>
              </a:defRPr>
            </a:lvl1pPr>
            <a:lvl2pPr>
              <a:spcAft>
                <a:spcPts val="24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1241923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67951" y="4469074"/>
            <a:ext cx="4237362" cy="483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9725" y="4130674"/>
            <a:ext cx="676803" cy="676803"/>
            <a:chOff x="360362" y="1781889"/>
            <a:chExt cx="1144765" cy="1144191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60362" y="1781889"/>
              <a:ext cx="1144765" cy="1144191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702813" y="2650392"/>
              <a:ext cx="142160" cy="166334"/>
            </a:xfrm>
            <a:custGeom>
              <a:avLst/>
              <a:gdLst>
                <a:gd name="T0" fmla="*/ 31 w 104"/>
                <a:gd name="T1" fmla="*/ 85 h 122"/>
                <a:gd name="T2" fmla="*/ 45 w 104"/>
                <a:gd name="T3" fmla="*/ 101 h 122"/>
                <a:gd name="T4" fmla="*/ 73 w 104"/>
                <a:gd name="T5" fmla="*/ 88 h 122"/>
                <a:gd name="T6" fmla="*/ 73 w 104"/>
                <a:gd name="T7" fmla="*/ 60 h 122"/>
                <a:gd name="T8" fmla="*/ 31 w 104"/>
                <a:gd name="T9" fmla="*/ 85 h 122"/>
                <a:gd name="T10" fmla="*/ 74 w 104"/>
                <a:gd name="T11" fmla="*/ 110 h 122"/>
                <a:gd name="T12" fmla="*/ 35 w 104"/>
                <a:gd name="T13" fmla="*/ 122 h 122"/>
                <a:gd name="T14" fmla="*/ 0 w 104"/>
                <a:gd name="T15" fmla="*/ 88 h 122"/>
                <a:gd name="T16" fmla="*/ 74 w 104"/>
                <a:gd name="T17" fmla="*/ 42 h 122"/>
                <a:gd name="T18" fmla="*/ 74 w 104"/>
                <a:gd name="T19" fmla="*/ 35 h 122"/>
                <a:gd name="T20" fmla="*/ 56 w 104"/>
                <a:gd name="T21" fmla="*/ 22 h 122"/>
                <a:gd name="T22" fmla="*/ 27 w 104"/>
                <a:gd name="T23" fmla="*/ 35 h 122"/>
                <a:gd name="T24" fmla="*/ 6 w 104"/>
                <a:gd name="T25" fmla="*/ 23 h 122"/>
                <a:gd name="T26" fmla="*/ 56 w 104"/>
                <a:gd name="T27" fmla="*/ 0 h 122"/>
                <a:gd name="T28" fmla="*/ 104 w 104"/>
                <a:gd name="T29" fmla="*/ 35 h 122"/>
                <a:gd name="T30" fmla="*/ 104 w 104"/>
                <a:gd name="T31" fmla="*/ 120 h 122"/>
                <a:gd name="T32" fmla="*/ 77 w 104"/>
                <a:gd name="T33" fmla="*/ 120 h 122"/>
                <a:gd name="T34" fmla="*/ 74 w 104"/>
                <a:gd name="T35" fmla="*/ 11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22">
                  <a:moveTo>
                    <a:pt x="31" y="85"/>
                  </a:moveTo>
                  <a:cubicBezTo>
                    <a:pt x="31" y="93"/>
                    <a:pt x="36" y="101"/>
                    <a:pt x="45" y="101"/>
                  </a:cubicBezTo>
                  <a:cubicBezTo>
                    <a:pt x="54" y="101"/>
                    <a:pt x="64" y="97"/>
                    <a:pt x="73" y="88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44" y="64"/>
                    <a:pt x="31" y="71"/>
                    <a:pt x="31" y="85"/>
                  </a:cubicBezTo>
                  <a:moveTo>
                    <a:pt x="74" y="110"/>
                  </a:moveTo>
                  <a:cubicBezTo>
                    <a:pt x="62" y="118"/>
                    <a:pt x="49" y="122"/>
                    <a:pt x="35" y="122"/>
                  </a:cubicBezTo>
                  <a:cubicBezTo>
                    <a:pt x="13" y="122"/>
                    <a:pt x="0" y="107"/>
                    <a:pt x="0" y="88"/>
                  </a:cubicBezTo>
                  <a:cubicBezTo>
                    <a:pt x="0" y="61"/>
                    <a:pt x="24" y="47"/>
                    <a:pt x="74" y="42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4" y="27"/>
                    <a:pt x="68" y="22"/>
                    <a:pt x="56" y="22"/>
                  </a:cubicBezTo>
                  <a:cubicBezTo>
                    <a:pt x="44" y="22"/>
                    <a:pt x="34" y="26"/>
                    <a:pt x="27" y="3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7" y="8"/>
                    <a:pt x="34" y="0"/>
                    <a:pt x="56" y="0"/>
                  </a:cubicBezTo>
                  <a:cubicBezTo>
                    <a:pt x="87" y="0"/>
                    <a:pt x="104" y="14"/>
                    <a:pt x="104" y="35"/>
                  </a:cubicBezTo>
                  <a:cubicBezTo>
                    <a:pt x="104" y="35"/>
                    <a:pt x="104" y="120"/>
                    <a:pt x="104" y="120"/>
                  </a:cubicBezTo>
                  <a:cubicBezTo>
                    <a:pt x="77" y="120"/>
                    <a:pt x="77" y="120"/>
                    <a:pt x="77" y="120"/>
                  </a:cubicBezTo>
                  <a:lnTo>
                    <a:pt x="74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78931" y="2650392"/>
              <a:ext cx="143311" cy="164031"/>
            </a:xfrm>
            <a:custGeom>
              <a:avLst/>
              <a:gdLst>
                <a:gd name="T0" fmla="*/ 0 w 105"/>
                <a:gd name="T1" fmla="*/ 6 h 120"/>
                <a:gd name="T2" fmla="*/ 25 w 105"/>
                <a:gd name="T3" fmla="*/ 2 h 120"/>
                <a:gd name="T4" fmla="*/ 28 w 105"/>
                <a:gd name="T5" fmla="*/ 16 h 120"/>
                <a:gd name="T6" fmla="*/ 68 w 105"/>
                <a:gd name="T7" fmla="*/ 0 h 120"/>
                <a:gd name="T8" fmla="*/ 105 w 105"/>
                <a:gd name="T9" fmla="*/ 38 h 120"/>
                <a:gd name="T10" fmla="*/ 105 w 105"/>
                <a:gd name="T11" fmla="*/ 120 h 120"/>
                <a:gd name="T12" fmla="*/ 74 w 105"/>
                <a:gd name="T13" fmla="*/ 120 h 120"/>
                <a:gd name="T14" fmla="*/ 74 w 105"/>
                <a:gd name="T15" fmla="*/ 44 h 120"/>
                <a:gd name="T16" fmla="*/ 59 w 105"/>
                <a:gd name="T17" fmla="*/ 23 h 120"/>
                <a:gd name="T18" fmla="*/ 30 w 105"/>
                <a:gd name="T19" fmla="*/ 36 h 120"/>
                <a:gd name="T20" fmla="*/ 30 w 105"/>
                <a:gd name="T21" fmla="*/ 120 h 120"/>
                <a:gd name="T22" fmla="*/ 0 w 105"/>
                <a:gd name="T23" fmla="*/ 120 h 120"/>
                <a:gd name="T24" fmla="*/ 0 w 105"/>
                <a:gd name="T25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20">
                  <a:moveTo>
                    <a:pt x="0" y="6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42" y="6"/>
                    <a:pt x="54" y="0"/>
                    <a:pt x="68" y="0"/>
                  </a:cubicBezTo>
                  <a:cubicBezTo>
                    <a:pt x="92" y="0"/>
                    <a:pt x="105" y="13"/>
                    <a:pt x="105" y="38"/>
                  </a:cubicBezTo>
                  <a:cubicBezTo>
                    <a:pt x="105" y="120"/>
                    <a:pt x="105" y="120"/>
                    <a:pt x="105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9"/>
                    <a:pt x="70" y="23"/>
                    <a:pt x="59" y="23"/>
                  </a:cubicBezTo>
                  <a:cubicBezTo>
                    <a:pt x="50" y="23"/>
                    <a:pt x="41" y="27"/>
                    <a:pt x="30" y="36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225411" y="2650392"/>
              <a:ext cx="149067" cy="166334"/>
            </a:xfrm>
            <a:custGeom>
              <a:avLst/>
              <a:gdLst>
                <a:gd name="T0" fmla="*/ 79 w 109"/>
                <a:gd name="T1" fmla="*/ 46 h 122"/>
                <a:gd name="T2" fmla="*/ 55 w 109"/>
                <a:gd name="T3" fmla="*/ 21 h 122"/>
                <a:gd name="T4" fmla="*/ 31 w 109"/>
                <a:gd name="T5" fmla="*/ 46 h 122"/>
                <a:gd name="T6" fmla="*/ 79 w 109"/>
                <a:gd name="T7" fmla="*/ 46 h 122"/>
                <a:gd name="T8" fmla="*/ 56 w 109"/>
                <a:gd name="T9" fmla="*/ 122 h 122"/>
                <a:gd name="T10" fmla="*/ 0 w 109"/>
                <a:gd name="T11" fmla="*/ 62 h 122"/>
                <a:gd name="T12" fmla="*/ 55 w 109"/>
                <a:gd name="T13" fmla="*/ 0 h 122"/>
                <a:gd name="T14" fmla="*/ 109 w 109"/>
                <a:gd name="T15" fmla="*/ 60 h 122"/>
                <a:gd name="T16" fmla="*/ 109 w 109"/>
                <a:gd name="T17" fmla="*/ 66 h 122"/>
                <a:gd name="T18" fmla="*/ 31 w 109"/>
                <a:gd name="T19" fmla="*/ 66 h 122"/>
                <a:gd name="T20" fmla="*/ 58 w 109"/>
                <a:gd name="T21" fmla="*/ 100 h 122"/>
                <a:gd name="T22" fmla="*/ 85 w 109"/>
                <a:gd name="T23" fmla="*/ 84 h 122"/>
                <a:gd name="T24" fmla="*/ 108 w 109"/>
                <a:gd name="T25" fmla="*/ 97 h 122"/>
                <a:gd name="T26" fmla="*/ 56 w 109"/>
                <a:gd name="T2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122">
                  <a:moveTo>
                    <a:pt x="79" y="46"/>
                  </a:moveTo>
                  <a:cubicBezTo>
                    <a:pt x="79" y="30"/>
                    <a:pt x="70" y="21"/>
                    <a:pt x="55" y="21"/>
                  </a:cubicBezTo>
                  <a:cubicBezTo>
                    <a:pt x="41" y="21"/>
                    <a:pt x="32" y="30"/>
                    <a:pt x="31" y="46"/>
                  </a:cubicBezTo>
                  <a:lnTo>
                    <a:pt x="79" y="46"/>
                  </a:lnTo>
                  <a:close/>
                  <a:moveTo>
                    <a:pt x="56" y="122"/>
                  </a:moveTo>
                  <a:cubicBezTo>
                    <a:pt x="21" y="122"/>
                    <a:pt x="0" y="100"/>
                    <a:pt x="0" y="62"/>
                  </a:cubicBezTo>
                  <a:cubicBezTo>
                    <a:pt x="0" y="22"/>
                    <a:pt x="21" y="0"/>
                    <a:pt x="55" y="0"/>
                  </a:cubicBezTo>
                  <a:cubicBezTo>
                    <a:pt x="89" y="0"/>
                    <a:pt x="109" y="22"/>
                    <a:pt x="109" y="60"/>
                  </a:cubicBezTo>
                  <a:cubicBezTo>
                    <a:pt x="109" y="62"/>
                    <a:pt x="109" y="64"/>
                    <a:pt x="109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88"/>
                    <a:pt x="40" y="100"/>
                    <a:pt x="58" y="100"/>
                  </a:cubicBezTo>
                  <a:cubicBezTo>
                    <a:pt x="70" y="100"/>
                    <a:pt x="78" y="95"/>
                    <a:pt x="85" y="84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98" y="114"/>
                    <a:pt x="80" y="122"/>
                    <a:pt x="56" y="1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415039" y="2650392"/>
              <a:ext cx="158276" cy="169211"/>
            </a:xfrm>
            <a:custGeom>
              <a:avLst/>
              <a:gdLst>
                <a:gd name="T0" fmla="*/ 58 w 116"/>
                <a:gd name="T1" fmla="*/ 26 h 124"/>
                <a:gd name="T2" fmla="*/ 31 w 116"/>
                <a:gd name="T3" fmla="*/ 62 h 124"/>
                <a:gd name="T4" fmla="*/ 58 w 116"/>
                <a:gd name="T5" fmla="*/ 98 h 124"/>
                <a:gd name="T6" fmla="*/ 85 w 116"/>
                <a:gd name="T7" fmla="*/ 62 h 124"/>
                <a:gd name="T8" fmla="*/ 58 w 116"/>
                <a:gd name="T9" fmla="*/ 26 h 124"/>
                <a:gd name="T10" fmla="*/ 58 w 116"/>
                <a:gd name="T11" fmla="*/ 124 h 124"/>
                <a:gd name="T12" fmla="*/ 0 w 116"/>
                <a:gd name="T13" fmla="*/ 62 h 124"/>
                <a:gd name="T14" fmla="*/ 58 w 116"/>
                <a:gd name="T15" fmla="*/ 0 h 124"/>
                <a:gd name="T16" fmla="*/ 116 w 116"/>
                <a:gd name="T17" fmla="*/ 62 h 124"/>
                <a:gd name="T18" fmla="*/ 58 w 116"/>
                <a:gd name="T1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24">
                  <a:moveTo>
                    <a:pt x="58" y="26"/>
                  </a:moveTo>
                  <a:cubicBezTo>
                    <a:pt x="35" y="26"/>
                    <a:pt x="31" y="47"/>
                    <a:pt x="31" y="62"/>
                  </a:cubicBezTo>
                  <a:cubicBezTo>
                    <a:pt x="31" y="77"/>
                    <a:pt x="35" y="98"/>
                    <a:pt x="58" y="98"/>
                  </a:cubicBezTo>
                  <a:cubicBezTo>
                    <a:pt x="81" y="98"/>
                    <a:pt x="85" y="77"/>
                    <a:pt x="85" y="62"/>
                  </a:cubicBezTo>
                  <a:cubicBezTo>
                    <a:pt x="85" y="47"/>
                    <a:pt x="81" y="26"/>
                    <a:pt x="58" y="26"/>
                  </a:cubicBezTo>
                  <a:moveTo>
                    <a:pt x="58" y="124"/>
                  </a:moveTo>
                  <a:cubicBezTo>
                    <a:pt x="27" y="124"/>
                    <a:pt x="0" y="104"/>
                    <a:pt x="0" y="62"/>
                  </a:cubicBezTo>
                  <a:cubicBezTo>
                    <a:pt x="0" y="19"/>
                    <a:pt x="27" y="0"/>
                    <a:pt x="58" y="0"/>
                  </a:cubicBezTo>
                  <a:cubicBezTo>
                    <a:pt x="88" y="0"/>
                    <a:pt x="116" y="19"/>
                    <a:pt x="116" y="62"/>
                  </a:cubicBezTo>
                  <a:cubicBezTo>
                    <a:pt x="116" y="104"/>
                    <a:pt x="88" y="124"/>
                    <a:pt x="58" y="1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02092" y="2650392"/>
              <a:ext cx="89785" cy="164031"/>
            </a:xfrm>
            <a:custGeom>
              <a:avLst/>
              <a:gdLst>
                <a:gd name="T0" fmla="*/ 0 w 66"/>
                <a:gd name="T1" fmla="*/ 3 h 120"/>
                <a:gd name="T2" fmla="*/ 30 w 66"/>
                <a:gd name="T3" fmla="*/ 3 h 120"/>
                <a:gd name="T4" fmla="*/ 30 w 66"/>
                <a:gd name="T5" fmla="*/ 17 h 120"/>
                <a:gd name="T6" fmla="*/ 62 w 66"/>
                <a:gd name="T7" fmla="*/ 0 h 120"/>
                <a:gd name="T8" fmla="*/ 66 w 66"/>
                <a:gd name="T9" fmla="*/ 1 h 120"/>
                <a:gd name="T10" fmla="*/ 66 w 66"/>
                <a:gd name="T11" fmla="*/ 30 h 120"/>
                <a:gd name="T12" fmla="*/ 64 w 66"/>
                <a:gd name="T13" fmla="*/ 30 h 120"/>
                <a:gd name="T14" fmla="*/ 32 w 66"/>
                <a:gd name="T15" fmla="*/ 42 h 120"/>
                <a:gd name="T16" fmla="*/ 32 w 66"/>
                <a:gd name="T17" fmla="*/ 120 h 120"/>
                <a:gd name="T18" fmla="*/ 0 w 66"/>
                <a:gd name="T19" fmla="*/ 120 h 120"/>
                <a:gd name="T20" fmla="*/ 0 w 66"/>
                <a:gd name="T21" fmla="*/ 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20">
                  <a:moveTo>
                    <a:pt x="0" y="3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5" y="9"/>
                    <a:pt x="49" y="0"/>
                    <a:pt x="62" y="0"/>
                  </a:cubicBezTo>
                  <a:cubicBezTo>
                    <a:pt x="63" y="0"/>
                    <a:pt x="65" y="0"/>
                    <a:pt x="66" y="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51" y="30"/>
                    <a:pt x="36" y="32"/>
                    <a:pt x="32" y="42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1051020" y="2650392"/>
              <a:ext cx="149642" cy="226766"/>
            </a:xfrm>
            <a:custGeom>
              <a:avLst/>
              <a:gdLst>
                <a:gd name="T0" fmla="*/ 110 w 110"/>
                <a:gd name="T1" fmla="*/ 2 h 166"/>
                <a:gd name="T2" fmla="*/ 110 w 110"/>
                <a:gd name="T3" fmla="*/ 114 h 166"/>
                <a:gd name="T4" fmla="*/ 52 w 110"/>
                <a:gd name="T5" fmla="*/ 166 h 166"/>
                <a:gd name="T6" fmla="*/ 3 w 110"/>
                <a:gd name="T7" fmla="*/ 137 h 166"/>
                <a:gd name="T8" fmla="*/ 34 w 110"/>
                <a:gd name="T9" fmla="*/ 132 h 166"/>
                <a:gd name="T10" fmla="*/ 56 w 110"/>
                <a:gd name="T11" fmla="*/ 143 h 166"/>
                <a:gd name="T12" fmla="*/ 80 w 110"/>
                <a:gd name="T13" fmla="*/ 117 h 166"/>
                <a:gd name="T14" fmla="*/ 80 w 110"/>
                <a:gd name="T15" fmla="*/ 104 h 166"/>
                <a:gd name="T16" fmla="*/ 79 w 110"/>
                <a:gd name="T17" fmla="*/ 103 h 166"/>
                <a:gd name="T18" fmla="*/ 49 w 110"/>
                <a:gd name="T19" fmla="*/ 120 h 166"/>
                <a:gd name="T20" fmla="*/ 0 w 110"/>
                <a:gd name="T21" fmla="*/ 62 h 166"/>
                <a:gd name="T22" fmla="*/ 47 w 110"/>
                <a:gd name="T23" fmla="*/ 0 h 166"/>
                <a:gd name="T24" fmla="*/ 81 w 110"/>
                <a:gd name="T25" fmla="*/ 17 h 166"/>
                <a:gd name="T26" fmla="*/ 81 w 110"/>
                <a:gd name="T27" fmla="*/ 16 h 166"/>
                <a:gd name="T28" fmla="*/ 84 w 110"/>
                <a:gd name="T29" fmla="*/ 2 h 166"/>
                <a:gd name="T30" fmla="*/ 110 w 110"/>
                <a:gd name="T31" fmla="*/ 2 h 166"/>
                <a:gd name="T32" fmla="*/ 55 w 110"/>
                <a:gd name="T33" fmla="*/ 95 h 166"/>
                <a:gd name="T34" fmla="*/ 80 w 110"/>
                <a:gd name="T35" fmla="*/ 55 h 166"/>
                <a:gd name="T36" fmla="*/ 54 w 110"/>
                <a:gd name="T37" fmla="*/ 22 h 166"/>
                <a:gd name="T38" fmla="*/ 31 w 110"/>
                <a:gd name="T39" fmla="*/ 57 h 166"/>
                <a:gd name="T40" fmla="*/ 55 w 110"/>
                <a:gd name="T41" fmla="*/ 9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66">
                  <a:moveTo>
                    <a:pt x="110" y="2"/>
                  </a:moveTo>
                  <a:cubicBezTo>
                    <a:pt x="110" y="114"/>
                    <a:pt x="110" y="114"/>
                    <a:pt x="110" y="114"/>
                  </a:cubicBezTo>
                  <a:cubicBezTo>
                    <a:pt x="110" y="133"/>
                    <a:pt x="108" y="166"/>
                    <a:pt x="52" y="166"/>
                  </a:cubicBezTo>
                  <a:cubicBezTo>
                    <a:pt x="29" y="166"/>
                    <a:pt x="8" y="157"/>
                    <a:pt x="3" y="13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5" y="138"/>
                    <a:pt x="39" y="143"/>
                    <a:pt x="56" y="143"/>
                  </a:cubicBezTo>
                  <a:cubicBezTo>
                    <a:pt x="72" y="143"/>
                    <a:pt x="80" y="136"/>
                    <a:pt x="80" y="117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4" y="112"/>
                    <a:pt x="67" y="120"/>
                    <a:pt x="49" y="120"/>
                  </a:cubicBezTo>
                  <a:cubicBezTo>
                    <a:pt x="22" y="120"/>
                    <a:pt x="0" y="101"/>
                    <a:pt x="0" y="62"/>
                  </a:cubicBezTo>
                  <a:cubicBezTo>
                    <a:pt x="0" y="22"/>
                    <a:pt x="22" y="0"/>
                    <a:pt x="47" y="0"/>
                  </a:cubicBezTo>
                  <a:cubicBezTo>
                    <a:pt x="71" y="0"/>
                    <a:pt x="79" y="11"/>
                    <a:pt x="81" y="17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110" y="2"/>
                  </a:lnTo>
                  <a:close/>
                  <a:moveTo>
                    <a:pt x="55" y="95"/>
                  </a:moveTo>
                  <a:cubicBezTo>
                    <a:pt x="78" y="95"/>
                    <a:pt x="80" y="71"/>
                    <a:pt x="80" y="55"/>
                  </a:cubicBezTo>
                  <a:cubicBezTo>
                    <a:pt x="80" y="37"/>
                    <a:pt x="71" y="22"/>
                    <a:pt x="54" y="22"/>
                  </a:cubicBezTo>
                  <a:cubicBezTo>
                    <a:pt x="43" y="22"/>
                    <a:pt x="31" y="30"/>
                    <a:pt x="31" y="57"/>
                  </a:cubicBezTo>
                  <a:cubicBezTo>
                    <a:pt x="31" y="71"/>
                    <a:pt x="32" y="95"/>
                    <a:pt x="55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1348002" y="2593413"/>
              <a:ext cx="112232" cy="52950"/>
            </a:xfrm>
            <a:custGeom>
              <a:avLst/>
              <a:gdLst>
                <a:gd name="T0" fmla="*/ 195 w 195"/>
                <a:gd name="T1" fmla="*/ 92 h 92"/>
                <a:gd name="T2" fmla="*/ 178 w 195"/>
                <a:gd name="T3" fmla="*/ 92 h 92"/>
                <a:gd name="T4" fmla="*/ 178 w 195"/>
                <a:gd name="T5" fmla="*/ 16 h 92"/>
                <a:gd name="T6" fmla="*/ 178 w 195"/>
                <a:gd name="T7" fmla="*/ 16 h 92"/>
                <a:gd name="T8" fmla="*/ 147 w 195"/>
                <a:gd name="T9" fmla="*/ 92 h 92"/>
                <a:gd name="T10" fmla="*/ 138 w 195"/>
                <a:gd name="T11" fmla="*/ 92 h 92"/>
                <a:gd name="T12" fmla="*/ 110 w 195"/>
                <a:gd name="T13" fmla="*/ 16 h 92"/>
                <a:gd name="T14" fmla="*/ 107 w 195"/>
                <a:gd name="T15" fmla="*/ 16 h 92"/>
                <a:gd name="T16" fmla="*/ 107 w 195"/>
                <a:gd name="T17" fmla="*/ 92 h 92"/>
                <a:gd name="T18" fmla="*/ 93 w 195"/>
                <a:gd name="T19" fmla="*/ 92 h 92"/>
                <a:gd name="T20" fmla="*/ 93 w 195"/>
                <a:gd name="T21" fmla="*/ 0 h 92"/>
                <a:gd name="T22" fmla="*/ 117 w 195"/>
                <a:gd name="T23" fmla="*/ 0 h 92"/>
                <a:gd name="T24" fmla="*/ 145 w 195"/>
                <a:gd name="T25" fmla="*/ 71 h 92"/>
                <a:gd name="T26" fmla="*/ 171 w 195"/>
                <a:gd name="T27" fmla="*/ 0 h 92"/>
                <a:gd name="T28" fmla="*/ 195 w 195"/>
                <a:gd name="T29" fmla="*/ 0 h 92"/>
                <a:gd name="T30" fmla="*/ 195 w 195"/>
                <a:gd name="T31" fmla="*/ 92 h 92"/>
                <a:gd name="T32" fmla="*/ 74 w 195"/>
                <a:gd name="T33" fmla="*/ 14 h 92"/>
                <a:gd name="T34" fmla="*/ 46 w 195"/>
                <a:gd name="T35" fmla="*/ 14 h 92"/>
                <a:gd name="T36" fmla="*/ 46 w 195"/>
                <a:gd name="T37" fmla="*/ 92 h 92"/>
                <a:gd name="T38" fmla="*/ 31 w 195"/>
                <a:gd name="T39" fmla="*/ 92 h 92"/>
                <a:gd name="T40" fmla="*/ 31 w 195"/>
                <a:gd name="T41" fmla="*/ 14 h 92"/>
                <a:gd name="T42" fmla="*/ 0 w 195"/>
                <a:gd name="T43" fmla="*/ 14 h 92"/>
                <a:gd name="T44" fmla="*/ 0 w 195"/>
                <a:gd name="T45" fmla="*/ 0 h 92"/>
                <a:gd name="T46" fmla="*/ 74 w 195"/>
                <a:gd name="T47" fmla="*/ 0 h 92"/>
                <a:gd name="T48" fmla="*/ 74 w 195"/>
                <a:gd name="T49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92">
                  <a:moveTo>
                    <a:pt x="195" y="92"/>
                  </a:moveTo>
                  <a:lnTo>
                    <a:pt x="178" y="92"/>
                  </a:lnTo>
                  <a:lnTo>
                    <a:pt x="178" y="16"/>
                  </a:lnTo>
                  <a:lnTo>
                    <a:pt x="178" y="16"/>
                  </a:lnTo>
                  <a:lnTo>
                    <a:pt x="147" y="92"/>
                  </a:lnTo>
                  <a:lnTo>
                    <a:pt x="138" y="92"/>
                  </a:lnTo>
                  <a:lnTo>
                    <a:pt x="110" y="16"/>
                  </a:lnTo>
                  <a:lnTo>
                    <a:pt x="107" y="16"/>
                  </a:lnTo>
                  <a:lnTo>
                    <a:pt x="107" y="92"/>
                  </a:lnTo>
                  <a:lnTo>
                    <a:pt x="93" y="92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45" y="71"/>
                  </a:lnTo>
                  <a:lnTo>
                    <a:pt x="171" y="0"/>
                  </a:lnTo>
                  <a:lnTo>
                    <a:pt x="195" y="0"/>
                  </a:lnTo>
                  <a:lnTo>
                    <a:pt x="195" y="92"/>
                  </a:lnTo>
                  <a:close/>
                  <a:moveTo>
                    <a:pt x="74" y="14"/>
                  </a:moveTo>
                  <a:lnTo>
                    <a:pt x="46" y="14"/>
                  </a:lnTo>
                  <a:lnTo>
                    <a:pt x="46" y="92"/>
                  </a:lnTo>
                  <a:lnTo>
                    <a:pt x="31" y="92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75 Bold" panose="020B0804020202020204" pitchFamily="34" charset="0"/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339725"/>
            <a:ext cx="5832475" cy="3460750"/>
          </a:xfrm>
        </p:spPr>
        <p:txBody>
          <a:bodyPr/>
          <a:lstStyle>
            <a:lvl1pPr>
              <a:lnSpc>
                <a:spcPct val="85000"/>
              </a:lnSpc>
              <a:spcAft>
                <a:spcPts val="3200"/>
              </a:spcAft>
              <a:defRPr sz="5500">
                <a:solidFill>
                  <a:schemeClr val="bg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24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08750" y="339725"/>
            <a:ext cx="2301875" cy="3460750"/>
          </a:xfrm>
        </p:spPr>
        <p:txBody>
          <a:bodyPr tIns="109728"/>
          <a:lstStyle>
            <a:lvl1pPr>
              <a:spcAft>
                <a:spcPts val="2400"/>
              </a:spcAft>
              <a:defRPr baseline="0">
                <a:latin typeface="Helvetica 75 Bold" panose="020B0804020202020204" pitchFamily="34" charset="0"/>
              </a:defRPr>
            </a:lvl1pPr>
            <a:lvl2pPr>
              <a:spcAft>
                <a:spcPts val="24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660480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3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 marL="401638" marR="0" indent="-401638" algn="l" defTabSz="51435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fr-FR" sz="3000" kern="1200" dirty="0" smtClean="0">
                <a:solidFill>
                  <a:schemeClr val="bg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3pPr>
            <a:lvl4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4pPr>
            <a:lvl5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1"/>
            <a:r>
              <a:rPr lang="fr-FR" dirty="0" smtClean="0"/>
              <a:t>Troisième niveau</a:t>
            </a:r>
          </a:p>
          <a:p>
            <a:pPr marL="401638" lvl="1" indent="-4016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+mj-lt"/>
              <a:buAutoNum type="arabicPeriod"/>
            </a:pPr>
            <a:r>
              <a:rPr lang="fr-FR" dirty="0" smtClean="0"/>
              <a:t>Quatrième niveau</a:t>
            </a:r>
          </a:p>
          <a:p>
            <a:pPr marL="401638" marR="0" lvl="1" indent="-401638" algn="l" defTabSz="5143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969146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3200"/>
              </a:spcAft>
              <a:defRPr sz="5500">
                <a:solidFill>
                  <a:schemeClr val="bg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2400"/>
              </a:spcAft>
              <a:defRPr sz="1400">
                <a:latin typeface="Helvetica 75 Bold" panose="020B0804020202020204" pitchFamily="34" charset="0"/>
              </a:defRPr>
            </a:lvl2pPr>
            <a:lvl3pPr marL="0" indent="0">
              <a:lnSpc>
                <a:spcPct val="85000"/>
              </a:lnSpc>
              <a:spcAft>
                <a:spcPts val="800"/>
              </a:spcAft>
              <a:buNone/>
              <a:defRPr sz="1200"/>
            </a:lvl3pPr>
            <a:lvl4pPr>
              <a:lnSpc>
                <a:spcPct val="85000"/>
              </a:lnSpc>
              <a:spcAft>
                <a:spcPts val="800"/>
              </a:spcAft>
              <a:defRPr sz="5500"/>
            </a:lvl4pPr>
            <a:lvl5pPr>
              <a:lnSpc>
                <a:spcPct val="85000"/>
              </a:lnSpc>
              <a:spcAft>
                <a:spcPts val="800"/>
              </a:spcAft>
              <a:defRPr sz="5500"/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5855385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5"/>
            <a:ext cx="8470900" cy="623888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 smtClean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1304924"/>
            <a:ext cx="8470899" cy="3165475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1400"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365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4"/>
            <a:ext cx="8470900" cy="623889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 smtClean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4" y="1304925"/>
            <a:ext cx="4065589" cy="3165474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38688" y="1304925"/>
            <a:ext cx="4065589" cy="3165474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509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messag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1304925"/>
            <a:ext cx="8470899" cy="3165475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000" baseline="0">
                <a:solidFill>
                  <a:schemeClr val="bg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4"/>
            <a:ext cx="8470900" cy="623889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 smtClean="0"/>
              <a:t>Modifiez le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631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000" baseline="0">
                <a:solidFill>
                  <a:schemeClr val="bg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860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spcAft>
                <a:spcPts val="0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 smtClean="0"/>
              <a:t>Modifiez le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762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9560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438" y="324336"/>
            <a:ext cx="5865494" cy="2958941"/>
          </a:xfrm>
        </p:spPr>
        <p:txBody>
          <a:bodyPr/>
          <a:lstStyle>
            <a:lvl1pPr algn="l">
              <a:lnSpc>
                <a:spcPct val="85000"/>
              </a:lnSpc>
              <a:spcAft>
                <a:spcPts val="0"/>
              </a:spcAft>
              <a:defRPr sz="5900">
                <a:solidFill>
                  <a:schemeClr val="tx1"/>
                </a:solidFill>
                <a:latin typeface="Helvetica 75 Bold"/>
              </a:defRPr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2438" y="3401855"/>
            <a:ext cx="5865496" cy="141874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0CBFB-D04E-4DCC-98D4-C7F64727B5B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6"/>
          </p:nvPr>
        </p:nvSpPr>
        <p:spPr>
          <a:xfrm>
            <a:off x="6462713" y="323850"/>
            <a:ext cx="2246312" cy="1793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912339">
              <a:lnSpc>
                <a:spcPct val="90000"/>
              </a:lnSpc>
              <a:defRPr sz="1300">
                <a:solidFill>
                  <a:srgbClr val="FFFFFF"/>
                </a:solidFill>
                <a:latin typeface="Helvetica 75 Bold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48512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3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 marL="401638" marR="0" indent="-401638" algn="l" defTabSz="51435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fr-FR" sz="3000" kern="1200" dirty="0" smtClean="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3pPr>
            <a:lvl4pPr marL="401638" indent="-401638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4pPr>
            <a:lvl5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1"/>
            <a:r>
              <a:rPr lang="fr-FR" dirty="0" smtClean="0"/>
              <a:t>Troisième niveau</a:t>
            </a:r>
          </a:p>
          <a:p>
            <a:pPr marL="401638" lvl="1" indent="-4016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+mj-lt"/>
              <a:buAutoNum type="arabicPeriod"/>
            </a:pPr>
            <a:r>
              <a:rPr lang="fr-FR" dirty="0" smtClean="0"/>
              <a:t>Quatrième niveau</a:t>
            </a:r>
          </a:p>
          <a:p>
            <a:pPr marL="401638" marR="0" lvl="1" indent="-401638" algn="l" defTabSz="5143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dirty="0" smtClean="0"/>
              <a:t>Cinquième niveau</a:t>
            </a:r>
          </a:p>
          <a:p>
            <a:pPr marL="401638" lvl="1" indent="-401638" algn="l" defTabSz="51435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Font typeface="+mj-lt"/>
              <a:buAutoNum type="arabicPeriod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34240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438" y="324336"/>
            <a:ext cx="5865494" cy="2958941"/>
          </a:xfrm>
        </p:spPr>
        <p:txBody>
          <a:bodyPr/>
          <a:lstStyle>
            <a:lvl1pPr algn="l">
              <a:lnSpc>
                <a:spcPct val="90000"/>
              </a:lnSpc>
              <a:spcAft>
                <a:spcPts val="0"/>
              </a:spcAft>
              <a:defRPr sz="5900">
                <a:solidFill>
                  <a:schemeClr val="tx1"/>
                </a:solidFill>
                <a:latin typeface="Helvetica 75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463671" y="324328"/>
            <a:ext cx="2245993" cy="4496276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lang="en-US" sz="1300" kern="1200" dirty="0" smtClean="0">
                <a:solidFill>
                  <a:schemeClr val="accent1"/>
                </a:solidFill>
                <a:latin typeface="Helvetica 75 Bold"/>
                <a:ea typeface="+mn-ea"/>
                <a:cs typeface="+mn-cs"/>
              </a:defRPr>
            </a:lvl1pPr>
            <a:lvl2pPr>
              <a:spcAft>
                <a:spcPts val="0"/>
              </a:spcAft>
              <a:defRPr lang="en-US" sz="1300" kern="1200" dirty="0" smtClean="0">
                <a:solidFill>
                  <a:schemeClr val="tx1"/>
                </a:solidFill>
                <a:latin typeface="Helvetica 75 Bold"/>
                <a:ea typeface="+mn-ea"/>
                <a:cs typeface="+mn-cs"/>
              </a:defRPr>
            </a:lvl2pPr>
            <a:lvl3pPr marL="0" indent="0">
              <a:spcAft>
                <a:spcPts val="0"/>
              </a:spcAft>
              <a:buNone/>
              <a:defRPr lang="en-US" sz="1300" kern="1200" dirty="0" smtClean="0">
                <a:solidFill>
                  <a:schemeClr val="bg2"/>
                </a:solidFill>
                <a:latin typeface="Helvetica 75 Bold"/>
                <a:ea typeface="+mn-ea"/>
                <a:cs typeface="+mn-cs"/>
              </a:defRPr>
            </a:lvl3pPr>
            <a:lvl4pPr>
              <a:defRPr lang="en-US" sz="13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GB" sz="13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31F2F-4C3A-485F-86C0-FAA04E4DBD72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66392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438" y="1092995"/>
            <a:ext cx="8277224" cy="37276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AE17D-98A4-41C9-923D-5EB7FDC3777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70670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32435" y="1092995"/>
            <a:ext cx="4048124" cy="37276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7"/>
          </p:nvPr>
        </p:nvSpPr>
        <p:spPr>
          <a:xfrm>
            <a:off x="4663452" y="1092994"/>
            <a:ext cx="4046221" cy="37276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82240-1074-4D66-B5FD-BF2075462B28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751069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32438" y="1093001"/>
            <a:ext cx="8277224" cy="3727607"/>
          </a:xfrm>
        </p:spPr>
        <p:txBody>
          <a:bodyPr/>
          <a:lstStyle>
            <a:lvl1pPr>
              <a:lnSpc>
                <a:spcPct val="90000"/>
              </a:lnSpc>
              <a:spcAft>
                <a:spcPts val="1286"/>
              </a:spcAft>
              <a:defRPr sz="3300">
                <a:solidFill>
                  <a:schemeClr val="tx1"/>
                </a:solidFill>
                <a:latin typeface="Helvetica 75 Bold"/>
              </a:defRPr>
            </a:lvl1pPr>
            <a:lvl2pPr>
              <a:spcAft>
                <a:spcPts val="643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643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643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643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36AB4-6370-4FB4-B2E0-3F6E31D91EE0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199271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32438" y="324328"/>
            <a:ext cx="8277224" cy="4496276"/>
          </a:xfrm>
        </p:spPr>
        <p:txBody>
          <a:bodyPr/>
          <a:lstStyle>
            <a:lvl1pPr>
              <a:lnSpc>
                <a:spcPct val="90000"/>
              </a:lnSpc>
              <a:spcAft>
                <a:spcPts val="1286"/>
              </a:spcAft>
              <a:defRPr sz="3300">
                <a:solidFill>
                  <a:schemeClr val="tx1"/>
                </a:solidFill>
                <a:latin typeface="Helvetica 75 Bold"/>
              </a:defRPr>
            </a:lvl1pPr>
            <a:lvl2pPr>
              <a:spcAft>
                <a:spcPts val="643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643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643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643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3930C-F0EC-40A0-90F1-AA9A990F197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803082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0150A-90BF-427B-AC6B-66CD9895727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821510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4543F-CAC1-446B-9290-99F4C289FA1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974475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GB" noProof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438" y="324336"/>
            <a:ext cx="8277224" cy="6486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FE6597-C425-485E-A0B1-4EC29F809772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12342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62"/>
          <p:cNvSpPr>
            <a:spLocks noChangeArrowheads="1"/>
          </p:cNvSpPr>
          <p:nvPr userDrawn="1"/>
        </p:nvSpPr>
        <p:spPr bwMode="auto">
          <a:xfrm>
            <a:off x="1006475" y="4806950"/>
            <a:ext cx="279400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0785" rIns="0" bIns="40785"/>
          <a:lstStyle>
            <a:lvl1pPr defTabSz="8143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defTabSz="8143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defTabSz="8143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defTabSz="8143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defTabSz="814388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2825" indent="1588" defTabSz="814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0025" indent="1588" defTabSz="814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197225" indent="1588" defTabSz="814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4425" indent="1588" defTabSz="814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fr-FR" sz="800" smtClean="0">
                <a:solidFill>
                  <a:srgbClr val="7F7F7F"/>
                </a:solidFill>
                <a:latin typeface="Helvetica 55 Roman" pitchFamily="2" charset="0"/>
                <a:ea typeface="+mn-ea"/>
              </a:rPr>
              <a:t>Orange restricted</a:t>
            </a:r>
            <a:endParaRPr lang="en-US" altLang="fr-FR" sz="800" smtClean="0">
              <a:solidFill>
                <a:srgbClr val="7F7F7F"/>
              </a:solidFill>
              <a:latin typeface="Helvetica 55 Roman" pitchFamily="2" charset="0"/>
              <a:ea typeface="+mn-ea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90600" y="302400"/>
            <a:ext cx="7162800" cy="726300"/>
          </a:xfrm>
          <a:ln>
            <a:noFill/>
          </a:ln>
        </p:spPr>
        <p:txBody>
          <a:bodyPr/>
          <a:lstStyle>
            <a:lvl1pPr algn="l">
              <a:defRPr lang="en-GB" sz="2200" smtClean="0">
                <a:effectLst/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990600" y="1371605"/>
            <a:ext cx="7162800" cy="2857499"/>
          </a:xfrm>
        </p:spPr>
        <p:txBody>
          <a:bodyPr/>
          <a:lstStyle>
            <a:lvl1pPr marL="173422" indent="-173422">
              <a:buClr>
                <a:schemeClr val="bg1"/>
              </a:buClr>
              <a:buFont typeface="Arial" panose="020B0604020202020204" pitchFamily="34" charset="0"/>
              <a:buChar char="•"/>
              <a:defRPr lang="en-GB" sz="1600" b="0" smtClean="0">
                <a:effectLst/>
              </a:defRPr>
            </a:lvl1pPr>
            <a:lvl2pPr>
              <a:spcAft>
                <a:spcPct val="0"/>
              </a:spcAft>
              <a:buFont typeface="Arial" charset="0"/>
              <a:buChar char="–"/>
              <a:defRPr/>
            </a:lvl2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950614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12" y="511969"/>
            <a:ext cx="7775575" cy="68937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457212" y="1544243"/>
            <a:ext cx="7775575" cy="2739628"/>
          </a:xfrm>
        </p:spPr>
        <p:txBody>
          <a:bodyPr/>
          <a:lstStyle>
            <a:lvl1pPr marL="0" indent="0">
              <a:lnSpc>
                <a:spcPct val="90000"/>
              </a:lnSpc>
              <a:buClr>
                <a:schemeClr val="bg1"/>
              </a:buClr>
              <a:buSzPct val="25000"/>
              <a:buFont typeface="Helvetica 75" panose="020B0804020202020204" pitchFamily="34" charset="0"/>
              <a:buChar char="i"/>
              <a:defRPr sz="3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84408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3200"/>
              </a:spcAft>
              <a:defRPr sz="55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2400"/>
              </a:spcAft>
              <a:defRPr sz="1400">
                <a:latin typeface="Helvetica 75 Bold" panose="020B0804020202020204" pitchFamily="34" charset="0"/>
              </a:defRPr>
            </a:lvl2pPr>
            <a:lvl3pPr marL="0" indent="0">
              <a:lnSpc>
                <a:spcPct val="85000"/>
              </a:lnSpc>
              <a:spcAft>
                <a:spcPts val="800"/>
              </a:spcAft>
              <a:buNone/>
              <a:defRPr sz="1200"/>
            </a:lvl3pPr>
            <a:lvl4pPr>
              <a:lnSpc>
                <a:spcPct val="85000"/>
              </a:lnSpc>
              <a:spcAft>
                <a:spcPts val="800"/>
              </a:spcAft>
              <a:defRPr sz="5500"/>
            </a:lvl4pPr>
            <a:lvl5pPr>
              <a:lnSpc>
                <a:spcPct val="85000"/>
              </a:lnSpc>
              <a:spcAft>
                <a:spcPts val="800"/>
              </a:spcAft>
              <a:defRPr sz="5500"/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02315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fram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8789" y="511969"/>
            <a:ext cx="3200400" cy="17145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5624" y="2570560"/>
            <a:ext cx="3203575" cy="17133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1565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36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sz="1300" baseline="0">
                <a:solidFill>
                  <a:schemeClr val="tx1"/>
                </a:solidFill>
                <a:latin typeface="Helvetica 75" panose="020B0804020202020204" pitchFamily="34" charset="0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8956894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67951" y="4469074"/>
            <a:ext cx="4237362" cy="483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9725" y="339725"/>
            <a:ext cx="5832475" cy="3460750"/>
          </a:xfrm>
        </p:spPr>
        <p:txBody>
          <a:bodyPr/>
          <a:lstStyle>
            <a:lvl1pPr>
              <a:lnSpc>
                <a:spcPct val="85000"/>
              </a:lnSpc>
              <a:spcAft>
                <a:spcPts val="3200"/>
              </a:spcAft>
              <a:defRPr sz="55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24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8750" y="339725"/>
            <a:ext cx="2301875" cy="3460750"/>
          </a:xfrm>
        </p:spPr>
        <p:txBody>
          <a:bodyPr tIns="109728"/>
          <a:lstStyle>
            <a:lvl1pPr>
              <a:spcAft>
                <a:spcPts val="2400"/>
              </a:spcAft>
              <a:defRPr>
                <a:latin typeface="Helvetica 75 Bold" panose="020B0804020202020204" pitchFamily="34" charset="0"/>
              </a:defRPr>
            </a:lvl1pPr>
            <a:lvl2pPr>
              <a:spcAft>
                <a:spcPts val="24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9725" y="4130674"/>
            <a:ext cx="676803" cy="676803"/>
            <a:chOff x="360362" y="1781889"/>
            <a:chExt cx="1144765" cy="1144191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60362" y="1781889"/>
              <a:ext cx="1144765" cy="1144191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rgbClr val="FF66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702813" y="2650392"/>
              <a:ext cx="142160" cy="166334"/>
            </a:xfrm>
            <a:custGeom>
              <a:avLst/>
              <a:gdLst>
                <a:gd name="T0" fmla="*/ 31 w 104"/>
                <a:gd name="T1" fmla="*/ 85 h 122"/>
                <a:gd name="T2" fmla="*/ 45 w 104"/>
                <a:gd name="T3" fmla="*/ 101 h 122"/>
                <a:gd name="T4" fmla="*/ 73 w 104"/>
                <a:gd name="T5" fmla="*/ 88 h 122"/>
                <a:gd name="T6" fmla="*/ 73 w 104"/>
                <a:gd name="T7" fmla="*/ 60 h 122"/>
                <a:gd name="T8" fmla="*/ 31 w 104"/>
                <a:gd name="T9" fmla="*/ 85 h 122"/>
                <a:gd name="T10" fmla="*/ 74 w 104"/>
                <a:gd name="T11" fmla="*/ 110 h 122"/>
                <a:gd name="T12" fmla="*/ 35 w 104"/>
                <a:gd name="T13" fmla="*/ 122 h 122"/>
                <a:gd name="T14" fmla="*/ 0 w 104"/>
                <a:gd name="T15" fmla="*/ 88 h 122"/>
                <a:gd name="T16" fmla="*/ 74 w 104"/>
                <a:gd name="T17" fmla="*/ 42 h 122"/>
                <a:gd name="T18" fmla="*/ 74 w 104"/>
                <a:gd name="T19" fmla="*/ 35 h 122"/>
                <a:gd name="T20" fmla="*/ 56 w 104"/>
                <a:gd name="T21" fmla="*/ 22 h 122"/>
                <a:gd name="T22" fmla="*/ 27 w 104"/>
                <a:gd name="T23" fmla="*/ 35 h 122"/>
                <a:gd name="T24" fmla="*/ 6 w 104"/>
                <a:gd name="T25" fmla="*/ 23 h 122"/>
                <a:gd name="T26" fmla="*/ 56 w 104"/>
                <a:gd name="T27" fmla="*/ 0 h 122"/>
                <a:gd name="T28" fmla="*/ 104 w 104"/>
                <a:gd name="T29" fmla="*/ 35 h 122"/>
                <a:gd name="T30" fmla="*/ 104 w 104"/>
                <a:gd name="T31" fmla="*/ 120 h 122"/>
                <a:gd name="T32" fmla="*/ 77 w 104"/>
                <a:gd name="T33" fmla="*/ 120 h 122"/>
                <a:gd name="T34" fmla="*/ 74 w 104"/>
                <a:gd name="T35" fmla="*/ 11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22">
                  <a:moveTo>
                    <a:pt x="31" y="85"/>
                  </a:moveTo>
                  <a:cubicBezTo>
                    <a:pt x="31" y="93"/>
                    <a:pt x="36" y="101"/>
                    <a:pt x="45" y="101"/>
                  </a:cubicBezTo>
                  <a:cubicBezTo>
                    <a:pt x="54" y="101"/>
                    <a:pt x="64" y="97"/>
                    <a:pt x="73" y="88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44" y="64"/>
                    <a:pt x="31" y="71"/>
                    <a:pt x="31" y="85"/>
                  </a:cubicBezTo>
                  <a:moveTo>
                    <a:pt x="74" y="110"/>
                  </a:moveTo>
                  <a:cubicBezTo>
                    <a:pt x="62" y="118"/>
                    <a:pt x="49" y="122"/>
                    <a:pt x="35" y="122"/>
                  </a:cubicBezTo>
                  <a:cubicBezTo>
                    <a:pt x="13" y="122"/>
                    <a:pt x="0" y="107"/>
                    <a:pt x="0" y="88"/>
                  </a:cubicBezTo>
                  <a:cubicBezTo>
                    <a:pt x="0" y="61"/>
                    <a:pt x="24" y="47"/>
                    <a:pt x="74" y="42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4" y="27"/>
                    <a:pt x="68" y="22"/>
                    <a:pt x="56" y="22"/>
                  </a:cubicBezTo>
                  <a:cubicBezTo>
                    <a:pt x="44" y="22"/>
                    <a:pt x="34" y="26"/>
                    <a:pt x="27" y="3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7" y="8"/>
                    <a:pt x="34" y="0"/>
                    <a:pt x="56" y="0"/>
                  </a:cubicBezTo>
                  <a:cubicBezTo>
                    <a:pt x="87" y="0"/>
                    <a:pt x="104" y="14"/>
                    <a:pt x="104" y="35"/>
                  </a:cubicBezTo>
                  <a:cubicBezTo>
                    <a:pt x="104" y="35"/>
                    <a:pt x="104" y="120"/>
                    <a:pt x="104" y="120"/>
                  </a:cubicBezTo>
                  <a:cubicBezTo>
                    <a:pt x="77" y="120"/>
                    <a:pt x="77" y="120"/>
                    <a:pt x="77" y="120"/>
                  </a:cubicBezTo>
                  <a:lnTo>
                    <a:pt x="74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78931" y="2650392"/>
              <a:ext cx="143311" cy="164031"/>
            </a:xfrm>
            <a:custGeom>
              <a:avLst/>
              <a:gdLst>
                <a:gd name="T0" fmla="*/ 0 w 105"/>
                <a:gd name="T1" fmla="*/ 6 h 120"/>
                <a:gd name="T2" fmla="*/ 25 w 105"/>
                <a:gd name="T3" fmla="*/ 2 h 120"/>
                <a:gd name="T4" fmla="*/ 28 w 105"/>
                <a:gd name="T5" fmla="*/ 16 h 120"/>
                <a:gd name="T6" fmla="*/ 68 w 105"/>
                <a:gd name="T7" fmla="*/ 0 h 120"/>
                <a:gd name="T8" fmla="*/ 105 w 105"/>
                <a:gd name="T9" fmla="*/ 38 h 120"/>
                <a:gd name="T10" fmla="*/ 105 w 105"/>
                <a:gd name="T11" fmla="*/ 120 h 120"/>
                <a:gd name="T12" fmla="*/ 74 w 105"/>
                <a:gd name="T13" fmla="*/ 120 h 120"/>
                <a:gd name="T14" fmla="*/ 74 w 105"/>
                <a:gd name="T15" fmla="*/ 44 h 120"/>
                <a:gd name="T16" fmla="*/ 59 w 105"/>
                <a:gd name="T17" fmla="*/ 23 h 120"/>
                <a:gd name="T18" fmla="*/ 30 w 105"/>
                <a:gd name="T19" fmla="*/ 36 h 120"/>
                <a:gd name="T20" fmla="*/ 30 w 105"/>
                <a:gd name="T21" fmla="*/ 120 h 120"/>
                <a:gd name="T22" fmla="*/ 0 w 105"/>
                <a:gd name="T23" fmla="*/ 120 h 120"/>
                <a:gd name="T24" fmla="*/ 0 w 105"/>
                <a:gd name="T25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20">
                  <a:moveTo>
                    <a:pt x="0" y="6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42" y="6"/>
                    <a:pt x="54" y="0"/>
                    <a:pt x="68" y="0"/>
                  </a:cubicBezTo>
                  <a:cubicBezTo>
                    <a:pt x="92" y="0"/>
                    <a:pt x="105" y="13"/>
                    <a:pt x="105" y="38"/>
                  </a:cubicBezTo>
                  <a:cubicBezTo>
                    <a:pt x="105" y="120"/>
                    <a:pt x="105" y="120"/>
                    <a:pt x="105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9"/>
                    <a:pt x="70" y="23"/>
                    <a:pt x="59" y="23"/>
                  </a:cubicBezTo>
                  <a:cubicBezTo>
                    <a:pt x="50" y="23"/>
                    <a:pt x="41" y="27"/>
                    <a:pt x="30" y="36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225411" y="2650392"/>
              <a:ext cx="149067" cy="166334"/>
            </a:xfrm>
            <a:custGeom>
              <a:avLst/>
              <a:gdLst>
                <a:gd name="T0" fmla="*/ 79 w 109"/>
                <a:gd name="T1" fmla="*/ 46 h 122"/>
                <a:gd name="T2" fmla="*/ 55 w 109"/>
                <a:gd name="T3" fmla="*/ 21 h 122"/>
                <a:gd name="T4" fmla="*/ 31 w 109"/>
                <a:gd name="T5" fmla="*/ 46 h 122"/>
                <a:gd name="T6" fmla="*/ 79 w 109"/>
                <a:gd name="T7" fmla="*/ 46 h 122"/>
                <a:gd name="T8" fmla="*/ 56 w 109"/>
                <a:gd name="T9" fmla="*/ 122 h 122"/>
                <a:gd name="T10" fmla="*/ 0 w 109"/>
                <a:gd name="T11" fmla="*/ 62 h 122"/>
                <a:gd name="T12" fmla="*/ 55 w 109"/>
                <a:gd name="T13" fmla="*/ 0 h 122"/>
                <a:gd name="T14" fmla="*/ 109 w 109"/>
                <a:gd name="T15" fmla="*/ 60 h 122"/>
                <a:gd name="T16" fmla="*/ 109 w 109"/>
                <a:gd name="T17" fmla="*/ 66 h 122"/>
                <a:gd name="T18" fmla="*/ 31 w 109"/>
                <a:gd name="T19" fmla="*/ 66 h 122"/>
                <a:gd name="T20" fmla="*/ 58 w 109"/>
                <a:gd name="T21" fmla="*/ 100 h 122"/>
                <a:gd name="T22" fmla="*/ 85 w 109"/>
                <a:gd name="T23" fmla="*/ 84 h 122"/>
                <a:gd name="T24" fmla="*/ 108 w 109"/>
                <a:gd name="T25" fmla="*/ 97 h 122"/>
                <a:gd name="T26" fmla="*/ 56 w 109"/>
                <a:gd name="T2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122">
                  <a:moveTo>
                    <a:pt x="79" y="46"/>
                  </a:moveTo>
                  <a:cubicBezTo>
                    <a:pt x="79" y="30"/>
                    <a:pt x="70" y="21"/>
                    <a:pt x="55" y="21"/>
                  </a:cubicBezTo>
                  <a:cubicBezTo>
                    <a:pt x="41" y="21"/>
                    <a:pt x="32" y="30"/>
                    <a:pt x="31" y="46"/>
                  </a:cubicBezTo>
                  <a:lnTo>
                    <a:pt x="79" y="46"/>
                  </a:lnTo>
                  <a:close/>
                  <a:moveTo>
                    <a:pt x="56" y="122"/>
                  </a:moveTo>
                  <a:cubicBezTo>
                    <a:pt x="21" y="122"/>
                    <a:pt x="0" y="100"/>
                    <a:pt x="0" y="62"/>
                  </a:cubicBezTo>
                  <a:cubicBezTo>
                    <a:pt x="0" y="22"/>
                    <a:pt x="21" y="0"/>
                    <a:pt x="55" y="0"/>
                  </a:cubicBezTo>
                  <a:cubicBezTo>
                    <a:pt x="89" y="0"/>
                    <a:pt x="109" y="22"/>
                    <a:pt x="109" y="60"/>
                  </a:cubicBezTo>
                  <a:cubicBezTo>
                    <a:pt x="109" y="62"/>
                    <a:pt x="109" y="64"/>
                    <a:pt x="109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88"/>
                    <a:pt x="40" y="100"/>
                    <a:pt x="58" y="100"/>
                  </a:cubicBezTo>
                  <a:cubicBezTo>
                    <a:pt x="70" y="100"/>
                    <a:pt x="78" y="95"/>
                    <a:pt x="85" y="84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98" y="114"/>
                    <a:pt x="80" y="122"/>
                    <a:pt x="56" y="1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415039" y="2650392"/>
              <a:ext cx="158276" cy="169211"/>
            </a:xfrm>
            <a:custGeom>
              <a:avLst/>
              <a:gdLst>
                <a:gd name="T0" fmla="*/ 58 w 116"/>
                <a:gd name="T1" fmla="*/ 26 h 124"/>
                <a:gd name="T2" fmla="*/ 31 w 116"/>
                <a:gd name="T3" fmla="*/ 62 h 124"/>
                <a:gd name="T4" fmla="*/ 58 w 116"/>
                <a:gd name="T5" fmla="*/ 98 h 124"/>
                <a:gd name="T6" fmla="*/ 85 w 116"/>
                <a:gd name="T7" fmla="*/ 62 h 124"/>
                <a:gd name="T8" fmla="*/ 58 w 116"/>
                <a:gd name="T9" fmla="*/ 26 h 124"/>
                <a:gd name="T10" fmla="*/ 58 w 116"/>
                <a:gd name="T11" fmla="*/ 124 h 124"/>
                <a:gd name="T12" fmla="*/ 0 w 116"/>
                <a:gd name="T13" fmla="*/ 62 h 124"/>
                <a:gd name="T14" fmla="*/ 58 w 116"/>
                <a:gd name="T15" fmla="*/ 0 h 124"/>
                <a:gd name="T16" fmla="*/ 116 w 116"/>
                <a:gd name="T17" fmla="*/ 62 h 124"/>
                <a:gd name="T18" fmla="*/ 58 w 116"/>
                <a:gd name="T1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24">
                  <a:moveTo>
                    <a:pt x="58" y="26"/>
                  </a:moveTo>
                  <a:cubicBezTo>
                    <a:pt x="35" y="26"/>
                    <a:pt x="31" y="47"/>
                    <a:pt x="31" y="62"/>
                  </a:cubicBezTo>
                  <a:cubicBezTo>
                    <a:pt x="31" y="77"/>
                    <a:pt x="35" y="98"/>
                    <a:pt x="58" y="98"/>
                  </a:cubicBezTo>
                  <a:cubicBezTo>
                    <a:pt x="81" y="98"/>
                    <a:pt x="85" y="77"/>
                    <a:pt x="85" y="62"/>
                  </a:cubicBezTo>
                  <a:cubicBezTo>
                    <a:pt x="85" y="47"/>
                    <a:pt x="81" y="26"/>
                    <a:pt x="58" y="26"/>
                  </a:cubicBezTo>
                  <a:moveTo>
                    <a:pt x="58" y="124"/>
                  </a:moveTo>
                  <a:cubicBezTo>
                    <a:pt x="27" y="124"/>
                    <a:pt x="0" y="104"/>
                    <a:pt x="0" y="62"/>
                  </a:cubicBezTo>
                  <a:cubicBezTo>
                    <a:pt x="0" y="19"/>
                    <a:pt x="27" y="0"/>
                    <a:pt x="58" y="0"/>
                  </a:cubicBezTo>
                  <a:cubicBezTo>
                    <a:pt x="88" y="0"/>
                    <a:pt x="116" y="19"/>
                    <a:pt x="116" y="62"/>
                  </a:cubicBezTo>
                  <a:cubicBezTo>
                    <a:pt x="116" y="104"/>
                    <a:pt x="88" y="124"/>
                    <a:pt x="58" y="1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02092" y="2650392"/>
              <a:ext cx="89785" cy="164031"/>
            </a:xfrm>
            <a:custGeom>
              <a:avLst/>
              <a:gdLst>
                <a:gd name="T0" fmla="*/ 0 w 66"/>
                <a:gd name="T1" fmla="*/ 3 h 120"/>
                <a:gd name="T2" fmla="*/ 30 w 66"/>
                <a:gd name="T3" fmla="*/ 3 h 120"/>
                <a:gd name="T4" fmla="*/ 30 w 66"/>
                <a:gd name="T5" fmla="*/ 17 h 120"/>
                <a:gd name="T6" fmla="*/ 62 w 66"/>
                <a:gd name="T7" fmla="*/ 0 h 120"/>
                <a:gd name="T8" fmla="*/ 66 w 66"/>
                <a:gd name="T9" fmla="*/ 1 h 120"/>
                <a:gd name="T10" fmla="*/ 66 w 66"/>
                <a:gd name="T11" fmla="*/ 30 h 120"/>
                <a:gd name="T12" fmla="*/ 64 w 66"/>
                <a:gd name="T13" fmla="*/ 30 h 120"/>
                <a:gd name="T14" fmla="*/ 32 w 66"/>
                <a:gd name="T15" fmla="*/ 42 h 120"/>
                <a:gd name="T16" fmla="*/ 32 w 66"/>
                <a:gd name="T17" fmla="*/ 120 h 120"/>
                <a:gd name="T18" fmla="*/ 0 w 66"/>
                <a:gd name="T19" fmla="*/ 120 h 120"/>
                <a:gd name="T20" fmla="*/ 0 w 66"/>
                <a:gd name="T21" fmla="*/ 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20">
                  <a:moveTo>
                    <a:pt x="0" y="3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5" y="9"/>
                    <a:pt x="49" y="0"/>
                    <a:pt x="62" y="0"/>
                  </a:cubicBezTo>
                  <a:cubicBezTo>
                    <a:pt x="63" y="0"/>
                    <a:pt x="65" y="0"/>
                    <a:pt x="66" y="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51" y="30"/>
                    <a:pt x="36" y="32"/>
                    <a:pt x="32" y="42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1051020" y="2650392"/>
              <a:ext cx="149642" cy="226766"/>
            </a:xfrm>
            <a:custGeom>
              <a:avLst/>
              <a:gdLst>
                <a:gd name="T0" fmla="*/ 110 w 110"/>
                <a:gd name="T1" fmla="*/ 2 h 166"/>
                <a:gd name="T2" fmla="*/ 110 w 110"/>
                <a:gd name="T3" fmla="*/ 114 h 166"/>
                <a:gd name="T4" fmla="*/ 52 w 110"/>
                <a:gd name="T5" fmla="*/ 166 h 166"/>
                <a:gd name="T6" fmla="*/ 3 w 110"/>
                <a:gd name="T7" fmla="*/ 137 h 166"/>
                <a:gd name="T8" fmla="*/ 34 w 110"/>
                <a:gd name="T9" fmla="*/ 132 h 166"/>
                <a:gd name="T10" fmla="*/ 56 w 110"/>
                <a:gd name="T11" fmla="*/ 143 h 166"/>
                <a:gd name="T12" fmla="*/ 80 w 110"/>
                <a:gd name="T13" fmla="*/ 117 h 166"/>
                <a:gd name="T14" fmla="*/ 80 w 110"/>
                <a:gd name="T15" fmla="*/ 104 h 166"/>
                <a:gd name="T16" fmla="*/ 79 w 110"/>
                <a:gd name="T17" fmla="*/ 103 h 166"/>
                <a:gd name="T18" fmla="*/ 49 w 110"/>
                <a:gd name="T19" fmla="*/ 120 h 166"/>
                <a:gd name="T20" fmla="*/ 0 w 110"/>
                <a:gd name="T21" fmla="*/ 62 h 166"/>
                <a:gd name="T22" fmla="*/ 47 w 110"/>
                <a:gd name="T23" fmla="*/ 0 h 166"/>
                <a:gd name="T24" fmla="*/ 81 w 110"/>
                <a:gd name="T25" fmla="*/ 17 h 166"/>
                <a:gd name="T26" fmla="*/ 81 w 110"/>
                <a:gd name="T27" fmla="*/ 16 h 166"/>
                <a:gd name="T28" fmla="*/ 84 w 110"/>
                <a:gd name="T29" fmla="*/ 2 h 166"/>
                <a:gd name="T30" fmla="*/ 110 w 110"/>
                <a:gd name="T31" fmla="*/ 2 h 166"/>
                <a:gd name="T32" fmla="*/ 55 w 110"/>
                <a:gd name="T33" fmla="*/ 95 h 166"/>
                <a:gd name="T34" fmla="*/ 80 w 110"/>
                <a:gd name="T35" fmla="*/ 55 h 166"/>
                <a:gd name="T36" fmla="*/ 54 w 110"/>
                <a:gd name="T37" fmla="*/ 22 h 166"/>
                <a:gd name="T38" fmla="*/ 31 w 110"/>
                <a:gd name="T39" fmla="*/ 57 h 166"/>
                <a:gd name="T40" fmla="*/ 55 w 110"/>
                <a:gd name="T41" fmla="*/ 9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66">
                  <a:moveTo>
                    <a:pt x="110" y="2"/>
                  </a:moveTo>
                  <a:cubicBezTo>
                    <a:pt x="110" y="114"/>
                    <a:pt x="110" y="114"/>
                    <a:pt x="110" y="114"/>
                  </a:cubicBezTo>
                  <a:cubicBezTo>
                    <a:pt x="110" y="133"/>
                    <a:pt x="108" y="166"/>
                    <a:pt x="52" y="166"/>
                  </a:cubicBezTo>
                  <a:cubicBezTo>
                    <a:pt x="29" y="166"/>
                    <a:pt x="8" y="157"/>
                    <a:pt x="3" y="13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5" y="138"/>
                    <a:pt x="39" y="143"/>
                    <a:pt x="56" y="143"/>
                  </a:cubicBezTo>
                  <a:cubicBezTo>
                    <a:pt x="72" y="143"/>
                    <a:pt x="80" y="136"/>
                    <a:pt x="80" y="117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4" y="112"/>
                    <a:pt x="67" y="120"/>
                    <a:pt x="49" y="120"/>
                  </a:cubicBezTo>
                  <a:cubicBezTo>
                    <a:pt x="22" y="120"/>
                    <a:pt x="0" y="101"/>
                    <a:pt x="0" y="62"/>
                  </a:cubicBezTo>
                  <a:cubicBezTo>
                    <a:pt x="0" y="22"/>
                    <a:pt x="22" y="0"/>
                    <a:pt x="47" y="0"/>
                  </a:cubicBezTo>
                  <a:cubicBezTo>
                    <a:pt x="71" y="0"/>
                    <a:pt x="79" y="11"/>
                    <a:pt x="81" y="17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110" y="2"/>
                  </a:lnTo>
                  <a:close/>
                  <a:moveTo>
                    <a:pt x="55" y="95"/>
                  </a:moveTo>
                  <a:cubicBezTo>
                    <a:pt x="78" y="95"/>
                    <a:pt x="80" y="71"/>
                    <a:pt x="80" y="55"/>
                  </a:cubicBezTo>
                  <a:cubicBezTo>
                    <a:pt x="80" y="37"/>
                    <a:pt x="71" y="22"/>
                    <a:pt x="54" y="22"/>
                  </a:cubicBezTo>
                  <a:cubicBezTo>
                    <a:pt x="43" y="22"/>
                    <a:pt x="31" y="30"/>
                    <a:pt x="31" y="57"/>
                  </a:cubicBezTo>
                  <a:cubicBezTo>
                    <a:pt x="31" y="71"/>
                    <a:pt x="32" y="95"/>
                    <a:pt x="55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1348002" y="2593413"/>
              <a:ext cx="112232" cy="52950"/>
            </a:xfrm>
            <a:custGeom>
              <a:avLst/>
              <a:gdLst>
                <a:gd name="T0" fmla="*/ 195 w 195"/>
                <a:gd name="T1" fmla="*/ 92 h 92"/>
                <a:gd name="T2" fmla="*/ 178 w 195"/>
                <a:gd name="T3" fmla="*/ 92 h 92"/>
                <a:gd name="T4" fmla="*/ 178 w 195"/>
                <a:gd name="T5" fmla="*/ 16 h 92"/>
                <a:gd name="T6" fmla="*/ 178 w 195"/>
                <a:gd name="T7" fmla="*/ 16 h 92"/>
                <a:gd name="T8" fmla="*/ 147 w 195"/>
                <a:gd name="T9" fmla="*/ 92 h 92"/>
                <a:gd name="T10" fmla="*/ 138 w 195"/>
                <a:gd name="T11" fmla="*/ 92 h 92"/>
                <a:gd name="T12" fmla="*/ 110 w 195"/>
                <a:gd name="T13" fmla="*/ 16 h 92"/>
                <a:gd name="T14" fmla="*/ 107 w 195"/>
                <a:gd name="T15" fmla="*/ 16 h 92"/>
                <a:gd name="T16" fmla="*/ 107 w 195"/>
                <a:gd name="T17" fmla="*/ 92 h 92"/>
                <a:gd name="T18" fmla="*/ 93 w 195"/>
                <a:gd name="T19" fmla="*/ 92 h 92"/>
                <a:gd name="T20" fmla="*/ 93 w 195"/>
                <a:gd name="T21" fmla="*/ 0 h 92"/>
                <a:gd name="T22" fmla="*/ 117 w 195"/>
                <a:gd name="T23" fmla="*/ 0 h 92"/>
                <a:gd name="T24" fmla="*/ 145 w 195"/>
                <a:gd name="T25" fmla="*/ 71 h 92"/>
                <a:gd name="T26" fmla="*/ 171 w 195"/>
                <a:gd name="T27" fmla="*/ 0 h 92"/>
                <a:gd name="T28" fmla="*/ 195 w 195"/>
                <a:gd name="T29" fmla="*/ 0 h 92"/>
                <a:gd name="T30" fmla="*/ 195 w 195"/>
                <a:gd name="T31" fmla="*/ 92 h 92"/>
                <a:gd name="T32" fmla="*/ 74 w 195"/>
                <a:gd name="T33" fmla="*/ 14 h 92"/>
                <a:gd name="T34" fmla="*/ 46 w 195"/>
                <a:gd name="T35" fmla="*/ 14 h 92"/>
                <a:gd name="T36" fmla="*/ 46 w 195"/>
                <a:gd name="T37" fmla="*/ 92 h 92"/>
                <a:gd name="T38" fmla="*/ 31 w 195"/>
                <a:gd name="T39" fmla="*/ 92 h 92"/>
                <a:gd name="T40" fmla="*/ 31 w 195"/>
                <a:gd name="T41" fmla="*/ 14 h 92"/>
                <a:gd name="T42" fmla="*/ 0 w 195"/>
                <a:gd name="T43" fmla="*/ 14 h 92"/>
                <a:gd name="T44" fmla="*/ 0 w 195"/>
                <a:gd name="T45" fmla="*/ 0 h 92"/>
                <a:gd name="T46" fmla="*/ 74 w 195"/>
                <a:gd name="T47" fmla="*/ 0 h 92"/>
                <a:gd name="T48" fmla="*/ 74 w 195"/>
                <a:gd name="T49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92">
                  <a:moveTo>
                    <a:pt x="195" y="92"/>
                  </a:moveTo>
                  <a:lnTo>
                    <a:pt x="178" y="92"/>
                  </a:lnTo>
                  <a:lnTo>
                    <a:pt x="178" y="16"/>
                  </a:lnTo>
                  <a:lnTo>
                    <a:pt x="178" y="16"/>
                  </a:lnTo>
                  <a:lnTo>
                    <a:pt x="147" y="92"/>
                  </a:lnTo>
                  <a:lnTo>
                    <a:pt x="138" y="92"/>
                  </a:lnTo>
                  <a:lnTo>
                    <a:pt x="110" y="16"/>
                  </a:lnTo>
                  <a:lnTo>
                    <a:pt x="107" y="16"/>
                  </a:lnTo>
                  <a:lnTo>
                    <a:pt x="107" y="92"/>
                  </a:lnTo>
                  <a:lnTo>
                    <a:pt x="93" y="92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45" y="71"/>
                  </a:lnTo>
                  <a:lnTo>
                    <a:pt x="171" y="0"/>
                  </a:lnTo>
                  <a:lnTo>
                    <a:pt x="195" y="0"/>
                  </a:lnTo>
                  <a:lnTo>
                    <a:pt x="195" y="92"/>
                  </a:lnTo>
                  <a:close/>
                  <a:moveTo>
                    <a:pt x="74" y="14"/>
                  </a:moveTo>
                  <a:lnTo>
                    <a:pt x="46" y="14"/>
                  </a:lnTo>
                  <a:lnTo>
                    <a:pt x="46" y="92"/>
                  </a:lnTo>
                  <a:lnTo>
                    <a:pt x="31" y="92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377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3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 marL="401638" indent="-401638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  <a:defRPr sz="3000">
                <a:latin typeface="Helvetica 75 Bold" panose="020B0804020202020204" pitchFamily="34" charset="0"/>
              </a:defRPr>
            </a:lvl2pPr>
            <a:lvl3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3pPr>
            <a:lvl4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4pPr>
            <a:lvl5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6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3200"/>
              </a:spcAft>
              <a:defRPr sz="55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2400"/>
              </a:spcAft>
              <a:defRPr sz="1400">
                <a:latin typeface="Helvetica 75 Bold" panose="020B0804020202020204" pitchFamily="34" charset="0"/>
              </a:defRPr>
            </a:lvl2pPr>
            <a:lvl3pPr marL="0" indent="0">
              <a:lnSpc>
                <a:spcPct val="85000"/>
              </a:lnSpc>
              <a:spcAft>
                <a:spcPts val="800"/>
              </a:spcAft>
              <a:buNone/>
              <a:defRPr sz="1200"/>
            </a:lvl3pPr>
            <a:lvl4pPr>
              <a:lnSpc>
                <a:spcPct val="85000"/>
              </a:lnSpc>
              <a:spcAft>
                <a:spcPts val="800"/>
              </a:spcAft>
              <a:defRPr sz="5500"/>
            </a:lvl4pPr>
            <a:lvl5pPr>
              <a:lnSpc>
                <a:spcPct val="85000"/>
              </a:lnSpc>
              <a:spcAft>
                <a:spcPts val="800"/>
              </a:spcAft>
              <a:defRPr sz="5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18260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9725"/>
            <a:ext cx="8470900" cy="623888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6" y="1304924"/>
            <a:ext cx="8470899" cy="3165475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14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110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9724"/>
            <a:ext cx="8470900" cy="623889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4" y="1304925"/>
            <a:ext cx="4065589" cy="3165474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738688" y="1304925"/>
            <a:ext cx="4065589" cy="3165474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833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6" y="1304925"/>
            <a:ext cx="8470899" cy="3165475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0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9725" y="339724"/>
            <a:ext cx="8470900" cy="623889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613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0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657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spcAft>
                <a:spcPts val="0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769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960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5"/>
            <a:ext cx="8470900" cy="623888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 smtClean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1304924"/>
            <a:ext cx="8470899" cy="3165475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1400"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245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438" y="324330"/>
            <a:ext cx="5865494" cy="2958941"/>
          </a:xfrm>
        </p:spPr>
        <p:txBody>
          <a:bodyPr/>
          <a:lstStyle>
            <a:lvl1pPr algn="l">
              <a:lnSpc>
                <a:spcPct val="85000"/>
              </a:lnSpc>
              <a:spcAft>
                <a:spcPts val="0"/>
              </a:spcAft>
              <a:defRPr sz="5900">
                <a:solidFill>
                  <a:schemeClr val="tx1"/>
                </a:solidFill>
                <a:latin typeface="Helvetica 75 Bold"/>
              </a:defRPr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2438" y="3401855"/>
            <a:ext cx="5865496" cy="141874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9866610B-8C9A-495F-8680-91414F6F03C2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6"/>
          </p:nvPr>
        </p:nvSpPr>
        <p:spPr>
          <a:xfrm>
            <a:off x="6462713" y="323850"/>
            <a:ext cx="2246312" cy="17938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90000"/>
              </a:lnSpc>
              <a:defRPr sz="1300">
                <a:solidFill>
                  <a:srgbClr val="FFFFFF"/>
                </a:solidFill>
                <a:latin typeface="Helvetica 75 Bold" pitchFamily="34" charset="0"/>
                <a:cs typeface="Arial" charset="0"/>
              </a:defRPr>
            </a:lvl1pPr>
          </a:lstStyle>
          <a:p>
            <a:pPr defTabSz="912813">
              <a:defRPr/>
            </a:pPr>
            <a:endParaRPr lang="en-GB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6156328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438" y="324330"/>
            <a:ext cx="5865494" cy="2958941"/>
          </a:xfrm>
        </p:spPr>
        <p:txBody>
          <a:bodyPr/>
          <a:lstStyle>
            <a:lvl1pPr algn="l">
              <a:lnSpc>
                <a:spcPct val="90000"/>
              </a:lnSpc>
              <a:spcAft>
                <a:spcPts val="0"/>
              </a:spcAft>
              <a:defRPr sz="5900">
                <a:solidFill>
                  <a:schemeClr val="tx1"/>
                </a:solidFill>
                <a:latin typeface="Helvetica 75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463675" y="324328"/>
            <a:ext cx="2245993" cy="4496276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lang="en-US" sz="1300" kern="1200" dirty="0" smtClean="0">
                <a:solidFill>
                  <a:schemeClr val="accent1"/>
                </a:solidFill>
                <a:latin typeface="Helvetica 75 Bold"/>
                <a:ea typeface="+mn-ea"/>
                <a:cs typeface="+mn-cs"/>
              </a:defRPr>
            </a:lvl1pPr>
            <a:lvl2pPr>
              <a:spcAft>
                <a:spcPts val="0"/>
              </a:spcAft>
              <a:defRPr lang="en-US" sz="1300" kern="1200" dirty="0" smtClean="0">
                <a:solidFill>
                  <a:schemeClr val="tx1"/>
                </a:solidFill>
                <a:latin typeface="Helvetica 75 Bold"/>
                <a:ea typeface="+mn-ea"/>
                <a:cs typeface="+mn-cs"/>
              </a:defRPr>
            </a:lvl2pPr>
            <a:lvl3pPr marL="0" indent="0">
              <a:spcAft>
                <a:spcPts val="0"/>
              </a:spcAft>
              <a:buNone/>
              <a:defRPr lang="en-US" sz="1300" kern="1200" dirty="0" smtClean="0">
                <a:solidFill>
                  <a:schemeClr val="bg2"/>
                </a:solidFill>
                <a:latin typeface="Helvetica 75 Bold"/>
                <a:ea typeface="+mn-ea"/>
                <a:cs typeface="+mn-cs"/>
              </a:defRPr>
            </a:lvl3pPr>
            <a:lvl4pPr>
              <a:defRPr lang="en-US" sz="13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GB" sz="13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89CEB54B-63E4-4F56-8A31-6BA20650C5E5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367880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438" y="1092995"/>
            <a:ext cx="8277224" cy="37276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CE8CF60D-CB1F-4DD9-B9E1-120478CC92E3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299817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32435" y="1092995"/>
            <a:ext cx="4048124" cy="37276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7"/>
          </p:nvPr>
        </p:nvSpPr>
        <p:spPr>
          <a:xfrm>
            <a:off x="4663448" y="1092994"/>
            <a:ext cx="4046221" cy="37276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E35DFA94-FA82-4056-B5A1-8111A7ADE83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6492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32438" y="1092999"/>
            <a:ext cx="8277224" cy="3727607"/>
          </a:xfrm>
        </p:spPr>
        <p:txBody>
          <a:bodyPr/>
          <a:lstStyle>
            <a:lvl1pPr>
              <a:lnSpc>
                <a:spcPct val="90000"/>
              </a:lnSpc>
              <a:spcAft>
                <a:spcPts val="1286"/>
              </a:spcAft>
              <a:defRPr sz="3300">
                <a:solidFill>
                  <a:schemeClr val="tx1"/>
                </a:solidFill>
                <a:latin typeface="Helvetica 75 Bold"/>
              </a:defRPr>
            </a:lvl1pPr>
            <a:lvl2pPr>
              <a:spcAft>
                <a:spcPts val="643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643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643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643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5CDD6443-23F7-4048-9F62-8C235EBAB785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059184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32438" y="324328"/>
            <a:ext cx="8277224" cy="4496276"/>
          </a:xfrm>
        </p:spPr>
        <p:txBody>
          <a:bodyPr/>
          <a:lstStyle>
            <a:lvl1pPr>
              <a:lnSpc>
                <a:spcPct val="90000"/>
              </a:lnSpc>
              <a:spcAft>
                <a:spcPts val="1286"/>
              </a:spcAft>
              <a:defRPr sz="3300">
                <a:solidFill>
                  <a:schemeClr val="tx1"/>
                </a:solidFill>
                <a:latin typeface="Helvetica 75 Bold"/>
              </a:defRPr>
            </a:lvl1pPr>
            <a:lvl2pPr>
              <a:spcAft>
                <a:spcPts val="643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643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643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643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52C69425-C0B0-424F-9D87-0B855F805A4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57422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E3180BE9-C57C-4414-93AC-8208998B77B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403530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CD3ADA95-AB0A-4A3A-B62B-3798800F7444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154324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GB" noProof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438" y="324331"/>
            <a:ext cx="8277224" cy="6486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en-GB"/>
              <a:t>Orange </a:t>
            </a:r>
            <a:r>
              <a:rPr lang="en-GB">
                <a:solidFill>
                  <a:srgbClr val="FFFFFF"/>
                </a:solidFill>
              </a:rPr>
              <a:t>brand expression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914163"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D963D3EA-6611-4FDA-ABEB-DECD73FAF303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491989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1"/>
          </p:nvPr>
        </p:nvSpPr>
        <p:spPr>
          <a:xfrm>
            <a:off x="457208" y="1544244"/>
            <a:ext cx="7775575" cy="2739628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79963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4"/>
            <a:ext cx="8470900" cy="623889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 smtClean="0"/>
              <a:t>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4" y="1304925"/>
            <a:ext cx="4065589" cy="3165474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38688" y="1304925"/>
            <a:ext cx="4065589" cy="3165474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baseline="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000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8" y="511970"/>
            <a:ext cx="7775575" cy="68937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457208" y="1544244"/>
            <a:ext cx="7775575" cy="2739628"/>
          </a:xfrm>
        </p:spPr>
        <p:txBody>
          <a:bodyPr/>
          <a:lstStyle>
            <a:lvl1pPr marL="0" indent="0">
              <a:lnSpc>
                <a:spcPct val="90000"/>
              </a:lnSpc>
              <a:buClr>
                <a:schemeClr val="bg1"/>
              </a:buClr>
              <a:buSzPct val="25000"/>
              <a:buFont typeface="Helvetica 75" panose="020B0804020202020204" pitchFamily="34" charset="0"/>
              <a:buChar char="i"/>
              <a:defRPr sz="3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551046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fram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8789" y="511969"/>
            <a:ext cx="3200400" cy="17145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5621" y="2570560"/>
            <a:ext cx="3203575" cy="17133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81622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36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sz="1300" baseline="0">
                <a:solidFill>
                  <a:schemeClr val="tx1"/>
                </a:solidFill>
                <a:latin typeface="Helvetica 75" panose="020B0804020202020204" pitchFamily="34" charset="0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53823551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20618" y="90904"/>
            <a:ext cx="8577608" cy="73818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4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confidentiel Orange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4192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67951" y="4469074"/>
            <a:ext cx="4237362" cy="483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9725" y="339725"/>
            <a:ext cx="5832475" cy="3460750"/>
          </a:xfrm>
        </p:spPr>
        <p:txBody>
          <a:bodyPr/>
          <a:lstStyle>
            <a:lvl1pPr>
              <a:lnSpc>
                <a:spcPct val="85000"/>
              </a:lnSpc>
              <a:spcAft>
                <a:spcPts val="3200"/>
              </a:spcAft>
              <a:defRPr sz="55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24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8750" y="339725"/>
            <a:ext cx="2301875" cy="3460750"/>
          </a:xfrm>
        </p:spPr>
        <p:txBody>
          <a:bodyPr tIns="109728"/>
          <a:lstStyle>
            <a:lvl1pPr>
              <a:spcAft>
                <a:spcPts val="2400"/>
              </a:spcAft>
              <a:defRPr>
                <a:latin typeface="Helvetica 75 Bold" panose="020B0804020202020204" pitchFamily="34" charset="0"/>
              </a:defRPr>
            </a:lvl1pPr>
            <a:lvl2pPr>
              <a:spcAft>
                <a:spcPts val="2400"/>
              </a:spcAft>
              <a:defRPr>
                <a:latin typeface="Helvetica 75 Bold" panose="020B0804020202020204" pitchFamily="34" charset="0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9725" y="4130674"/>
            <a:ext cx="676803" cy="676803"/>
            <a:chOff x="360362" y="1781889"/>
            <a:chExt cx="1144765" cy="1144191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60362" y="1781889"/>
              <a:ext cx="1144765" cy="1144191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rgbClr val="FF66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702813" y="2650392"/>
              <a:ext cx="142160" cy="166334"/>
            </a:xfrm>
            <a:custGeom>
              <a:avLst/>
              <a:gdLst>
                <a:gd name="T0" fmla="*/ 31 w 104"/>
                <a:gd name="T1" fmla="*/ 85 h 122"/>
                <a:gd name="T2" fmla="*/ 45 w 104"/>
                <a:gd name="T3" fmla="*/ 101 h 122"/>
                <a:gd name="T4" fmla="*/ 73 w 104"/>
                <a:gd name="T5" fmla="*/ 88 h 122"/>
                <a:gd name="T6" fmla="*/ 73 w 104"/>
                <a:gd name="T7" fmla="*/ 60 h 122"/>
                <a:gd name="T8" fmla="*/ 31 w 104"/>
                <a:gd name="T9" fmla="*/ 85 h 122"/>
                <a:gd name="T10" fmla="*/ 74 w 104"/>
                <a:gd name="T11" fmla="*/ 110 h 122"/>
                <a:gd name="T12" fmla="*/ 35 w 104"/>
                <a:gd name="T13" fmla="*/ 122 h 122"/>
                <a:gd name="T14" fmla="*/ 0 w 104"/>
                <a:gd name="T15" fmla="*/ 88 h 122"/>
                <a:gd name="T16" fmla="*/ 74 w 104"/>
                <a:gd name="T17" fmla="*/ 42 h 122"/>
                <a:gd name="T18" fmla="*/ 74 w 104"/>
                <a:gd name="T19" fmla="*/ 35 h 122"/>
                <a:gd name="T20" fmla="*/ 56 w 104"/>
                <a:gd name="T21" fmla="*/ 22 h 122"/>
                <a:gd name="T22" fmla="*/ 27 w 104"/>
                <a:gd name="T23" fmla="*/ 35 h 122"/>
                <a:gd name="T24" fmla="*/ 6 w 104"/>
                <a:gd name="T25" fmla="*/ 23 h 122"/>
                <a:gd name="T26" fmla="*/ 56 w 104"/>
                <a:gd name="T27" fmla="*/ 0 h 122"/>
                <a:gd name="T28" fmla="*/ 104 w 104"/>
                <a:gd name="T29" fmla="*/ 35 h 122"/>
                <a:gd name="T30" fmla="*/ 104 w 104"/>
                <a:gd name="T31" fmla="*/ 120 h 122"/>
                <a:gd name="T32" fmla="*/ 77 w 104"/>
                <a:gd name="T33" fmla="*/ 120 h 122"/>
                <a:gd name="T34" fmla="*/ 74 w 104"/>
                <a:gd name="T35" fmla="*/ 11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22">
                  <a:moveTo>
                    <a:pt x="31" y="85"/>
                  </a:moveTo>
                  <a:cubicBezTo>
                    <a:pt x="31" y="93"/>
                    <a:pt x="36" y="101"/>
                    <a:pt x="45" y="101"/>
                  </a:cubicBezTo>
                  <a:cubicBezTo>
                    <a:pt x="54" y="101"/>
                    <a:pt x="64" y="97"/>
                    <a:pt x="73" y="88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44" y="64"/>
                    <a:pt x="31" y="71"/>
                    <a:pt x="31" y="85"/>
                  </a:cubicBezTo>
                  <a:moveTo>
                    <a:pt x="74" y="110"/>
                  </a:moveTo>
                  <a:cubicBezTo>
                    <a:pt x="62" y="118"/>
                    <a:pt x="49" y="122"/>
                    <a:pt x="35" y="122"/>
                  </a:cubicBezTo>
                  <a:cubicBezTo>
                    <a:pt x="13" y="122"/>
                    <a:pt x="0" y="107"/>
                    <a:pt x="0" y="88"/>
                  </a:cubicBezTo>
                  <a:cubicBezTo>
                    <a:pt x="0" y="61"/>
                    <a:pt x="24" y="47"/>
                    <a:pt x="74" y="42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4" y="27"/>
                    <a:pt x="68" y="22"/>
                    <a:pt x="56" y="22"/>
                  </a:cubicBezTo>
                  <a:cubicBezTo>
                    <a:pt x="44" y="22"/>
                    <a:pt x="34" y="26"/>
                    <a:pt x="27" y="3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7" y="8"/>
                    <a:pt x="34" y="0"/>
                    <a:pt x="56" y="0"/>
                  </a:cubicBezTo>
                  <a:cubicBezTo>
                    <a:pt x="87" y="0"/>
                    <a:pt x="104" y="14"/>
                    <a:pt x="104" y="35"/>
                  </a:cubicBezTo>
                  <a:cubicBezTo>
                    <a:pt x="104" y="35"/>
                    <a:pt x="104" y="120"/>
                    <a:pt x="104" y="120"/>
                  </a:cubicBezTo>
                  <a:cubicBezTo>
                    <a:pt x="77" y="120"/>
                    <a:pt x="77" y="120"/>
                    <a:pt x="77" y="120"/>
                  </a:cubicBezTo>
                  <a:lnTo>
                    <a:pt x="74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78931" y="2650392"/>
              <a:ext cx="143311" cy="164031"/>
            </a:xfrm>
            <a:custGeom>
              <a:avLst/>
              <a:gdLst>
                <a:gd name="T0" fmla="*/ 0 w 105"/>
                <a:gd name="T1" fmla="*/ 6 h 120"/>
                <a:gd name="T2" fmla="*/ 25 w 105"/>
                <a:gd name="T3" fmla="*/ 2 h 120"/>
                <a:gd name="T4" fmla="*/ 28 w 105"/>
                <a:gd name="T5" fmla="*/ 16 h 120"/>
                <a:gd name="T6" fmla="*/ 68 w 105"/>
                <a:gd name="T7" fmla="*/ 0 h 120"/>
                <a:gd name="T8" fmla="*/ 105 w 105"/>
                <a:gd name="T9" fmla="*/ 38 h 120"/>
                <a:gd name="T10" fmla="*/ 105 w 105"/>
                <a:gd name="T11" fmla="*/ 120 h 120"/>
                <a:gd name="T12" fmla="*/ 74 w 105"/>
                <a:gd name="T13" fmla="*/ 120 h 120"/>
                <a:gd name="T14" fmla="*/ 74 w 105"/>
                <a:gd name="T15" fmla="*/ 44 h 120"/>
                <a:gd name="T16" fmla="*/ 59 w 105"/>
                <a:gd name="T17" fmla="*/ 23 h 120"/>
                <a:gd name="T18" fmla="*/ 30 w 105"/>
                <a:gd name="T19" fmla="*/ 36 h 120"/>
                <a:gd name="T20" fmla="*/ 30 w 105"/>
                <a:gd name="T21" fmla="*/ 120 h 120"/>
                <a:gd name="T22" fmla="*/ 0 w 105"/>
                <a:gd name="T23" fmla="*/ 120 h 120"/>
                <a:gd name="T24" fmla="*/ 0 w 105"/>
                <a:gd name="T25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20">
                  <a:moveTo>
                    <a:pt x="0" y="6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42" y="6"/>
                    <a:pt x="54" y="0"/>
                    <a:pt x="68" y="0"/>
                  </a:cubicBezTo>
                  <a:cubicBezTo>
                    <a:pt x="92" y="0"/>
                    <a:pt x="105" y="13"/>
                    <a:pt x="105" y="38"/>
                  </a:cubicBezTo>
                  <a:cubicBezTo>
                    <a:pt x="105" y="120"/>
                    <a:pt x="105" y="120"/>
                    <a:pt x="105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9"/>
                    <a:pt x="70" y="23"/>
                    <a:pt x="59" y="23"/>
                  </a:cubicBezTo>
                  <a:cubicBezTo>
                    <a:pt x="50" y="23"/>
                    <a:pt x="41" y="27"/>
                    <a:pt x="30" y="36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225411" y="2650392"/>
              <a:ext cx="149067" cy="166334"/>
            </a:xfrm>
            <a:custGeom>
              <a:avLst/>
              <a:gdLst>
                <a:gd name="T0" fmla="*/ 79 w 109"/>
                <a:gd name="T1" fmla="*/ 46 h 122"/>
                <a:gd name="T2" fmla="*/ 55 w 109"/>
                <a:gd name="T3" fmla="*/ 21 h 122"/>
                <a:gd name="T4" fmla="*/ 31 w 109"/>
                <a:gd name="T5" fmla="*/ 46 h 122"/>
                <a:gd name="T6" fmla="*/ 79 w 109"/>
                <a:gd name="T7" fmla="*/ 46 h 122"/>
                <a:gd name="T8" fmla="*/ 56 w 109"/>
                <a:gd name="T9" fmla="*/ 122 h 122"/>
                <a:gd name="T10" fmla="*/ 0 w 109"/>
                <a:gd name="T11" fmla="*/ 62 h 122"/>
                <a:gd name="T12" fmla="*/ 55 w 109"/>
                <a:gd name="T13" fmla="*/ 0 h 122"/>
                <a:gd name="T14" fmla="*/ 109 w 109"/>
                <a:gd name="T15" fmla="*/ 60 h 122"/>
                <a:gd name="T16" fmla="*/ 109 w 109"/>
                <a:gd name="T17" fmla="*/ 66 h 122"/>
                <a:gd name="T18" fmla="*/ 31 w 109"/>
                <a:gd name="T19" fmla="*/ 66 h 122"/>
                <a:gd name="T20" fmla="*/ 58 w 109"/>
                <a:gd name="T21" fmla="*/ 100 h 122"/>
                <a:gd name="T22" fmla="*/ 85 w 109"/>
                <a:gd name="T23" fmla="*/ 84 h 122"/>
                <a:gd name="T24" fmla="*/ 108 w 109"/>
                <a:gd name="T25" fmla="*/ 97 h 122"/>
                <a:gd name="T26" fmla="*/ 56 w 109"/>
                <a:gd name="T2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122">
                  <a:moveTo>
                    <a:pt x="79" y="46"/>
                  </a:moveTo>
                  <a:cubicBezTo>
                    <a:pt x="79" y="30"/>
                    <a:pt x="70" y="21"/>
                    <a:pt x="55" y="21"/>
                  </a:cubicBezTo>
                  <a:cubicBezTo>
                    <a:pt x="41" y="21"/>
                    <a:pt x="32" y="30"/>
                    <a:pt x="31" y="46"/>
                  </a:cubicBezTo>
                  <a:lnTo>
                    <a:pt x="79" y="46"/>
                  </a:lnTo>
                  <a:close/>
                  <a:moveTo>
                    <a:pt x="56" y="122"/>
                  </a:moveTo>
                  <a:cubicBezTo>
                    <a:pt x="21" y="122"/>
                    <a:pt x="0" y="100"/>
                    <a:pt x="0" y="62"/>
                  </a:cubicBezTo>
                  <a:cubicBezTo>
                    <a:pt x="0" y="22"/>
                    <a:pt x="21" y="0"/>
                    <a:pt x="55" y="0"/>
                  </a:cubicBezTo>
                  <a:cubicBezTo>
                    <a:pt x="89" y="0"/>
                    <a:pt x="109" y="22"/>
                    <a:pt x="109" y="60"/>
                  </a:cubicBezTo>
                  <a:cubicBezTo>
                    <a:pt x="109" y="62"/>
                    <a:pt x="109" y="64"/>
                    <a:pt x="109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88"/>
                    <a:pt x="40" y="100"/>
                    <a:pt x="58" y="100"/>
                  </a:cubicBezTo>
                  <a:cubicBezTo>
                    <a:pt x="70" y="100"/>
                    <a:pt x="78" y="95"/>
                    <a:pt x="85" y="84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98" y="114"/>
                    <a:pt x="80" y="122"/>
                    <a:pt x="56" y="1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415039" y="2650392"/>
              <a:ext cx="158276" cy="169211"/>
            </a:xfrm>
            <a:custGeom>
              <a:avLst/>
              <a:gdLst>
                <a:gd name="T0" fmla="*/ 58 w 116"/>
                <a:gd name="T1" fmla="*/ 26 h 124"/>
                <a:gd name="T2" fmla="*/ 31 w 116"/>
                <a:gd name="T3" fmla="*/ 62 h 124"/>
                <a:gd name="T4" fmla="*/ 58 w 116"/>
                <a:gd name="T5" fmla="*/ 98 h 124"/>
                <a:gd name="T6" fmla="*/ 85 w 116"/>
                <a:gd name="T7" fmla="*/ 62 h 124"/>
                <a:gd name="T8" fmla="*/ 58 w 116"/>
                <a:gd name="T9" fmla="*/ 26 h 124"/>
                <a:gd name="T10" fmla="*/ 58 w 116"/>
                <a:gd name="T11" fmla="*/ 124 h 124"/>
                <a:gd name="T12" fmla="*/ 0 w 116"/>
                <a:gd name="T13" fmla="*/ 62 h 124"/>
                <a:gd name="T14" fmla="*/ 58 w 116"/>
                <a:gd name="T15" fmla="*/ 0 h 124"/>
                <a:gd name="T16" fmla="*/ 116 w 116"/>
                <a:gd name="T17" fmla="*/ 62 h 124"/>
                <a:gd name="T18" fmla="*/ 58 w 116"/>
                <a:gd name="T1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24">
                  <a:moveTo>
                    <a:pt x="58" y="26"/>
                  </a:moveTo>
                  <a:cubicBezTo>
                    <a:pt x="35" y="26"/>
                    <a:pt x="31" y="47"/>
                    <a:pt x="31" y="62"/>
                  </a:cubicBezTo>
                  <a:cubicBezTo>
                    <a:pt x="31" y="77"/>
                    <a:pt x="35" y="98"/>
                    <a:pt x="58" y="98"/>
                  </a:cubicBezTo>
                  <a:cubicBezTo>
                    <a:pt x="81" y="98"/>
                    <a:pt x="85" y="77"/>
                    <a:pt x="85" y="62"/>
                  </a:cubicBezTo>
                  <a:cubicBezTo>
                    <a:pt x="85" y="47"/>
                    <a:pt x="81" y="26"/>
                    <a:pt x="58" y="26"/>
                  </a:cubicBezTo>
                  <a:moveTo>
                    <a:pt x="58" y="124"/>
                  </a:moveTo>
                  <a:cubicBezTo>
                    <a:pt x="27" y="124"/>
                    <a:pt x="0" y="104"/>
                    <a:pt x="0" y="62"/>
                  </a:cubicBezTo>
                  <a:cubicBezTo>
                    <a:pt x="0" y="19"/>
                    <a:pt x="27" y="0"/>
                    <a:pt x="58" y="0"/>
                  </a:cubicBezTo>
                  <a:cubicBezTo>
                    <a:pt x="88" y="0"/>
                    <a:pt x="116" y="19"/>
                    <a:pt x="116" y="62"/>
                  </a:cubicBezTo>
                  <a:cubicBezTo>
                    <a:pt x="116" y="104"/>
                    <a:pt x="88" y="124"/>
                    <a:pt x="58" y="1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02092" y="2650392"/>
              <a:ext cx="89785" cy="164031"/>
            </a:xfrm>
            <a:custGeom>
              <a:avLst/>
              <a:gdLst>
                <a:gd name="T0" fmla="*/ 0 w 66"/>
                <a:gd name="T1" fmla="*/ 3 h 120"/>
                <a:gd name="T2" fmla="*/ 30 w 66"/>
                <a:gd name="T3" fmla="*/ 3 h 120"/>
                <a:gd name="T4" fmla="*/ 30 w 66"/>
                <a:gd name="T5" fmla="*/ 17 h 120"/>
                <a:gd name="T6" fmla="*/ 62 w 66"/>
                <a:gd name="T7" fmla="*/ 0 h 120"/>
                <a:gd name="T8" fmla="*/ 66 w 66"/>
                <a:gd name="T9" fmla="*/ 1 h 120"/>
                <a:gd name="T10" fmla="*/ 66 w 66"/>
                <a:gd name="T11" fmla="*/ 30 h 120"/>
                <a:gd name="T12" fmla="*/ 64 w 66"/>
                <a:gd name="T13" fmla="*/ 30 h 120"/>
                <a:gd name="T14" fmla="*/ 32 w 66"/>
                <a:gd name="T15" fmla="*/ 42 h 120"/>
                <a:gd name="T16" fmla="*/ 32 w 66"/>
                <a:gd name="T17" fmla="*/ 120 h 120"/>
                <a:gd name="T18" fmla="*/ 0 w 66"/>
                <a:gd name="T19" fmla="*/ 120 h 120"/>
                <a:gd name="T20" fmla="*/ 0 w 66"/>
                <a:gd name="T21" fmla="*/ 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20">
                  <a:moveTo>
                    <a:pt x="0" y="3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5" y="9"/>
                    <a:pt x="49" y="0"/>
                    <a:pt x="62" y="0"/>
                  </a:cubicBezTo>
                  <a:cubicBezTo>
                    <a:pt x="63" y="0"/>
                    <a:pt x="65" y="0"/>
                    <a:pt x="66" y="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51" y="30"/>
                    <a:pt x="36" y="32"/>
                    <a:pt x="32" y="42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1051020" y="2650392"/>
              <a:ext cx="149642" cy="226766"/>
            </a:xfrm>
            <a:custGeom>
              <a:avLst/>
              <a:gdLst>
                <a:gd name="T0" fmla="*/ 110 w 110"/>
                <a:gd name="T1" fmla="*/ 2 h 166"/>
                <a:gd name="T2" fmla="*/ 110 w 110"/>
                <a:gd name="T3" fmla="*/ 114 h 166"/>
                <a:gd name="T4" fmla="*/ 52 w 110"/>
                <a:gd name="T5" fmla="*/ 166 h 166"/>
                <a:gd name="T6" fmla="*/ 3 w 110"/>
                <a:gd name="T7" fmla="*/ 137 h 166"/>
                <a:gd name="T8" fmla="*/ 34 w 110"/>
                <a:gd name="T9" fmla="*/ 132 h 166"/>
                <a:gd name="T10" fmla="*/ 56 w 110"/>
                <a:gd name="T11" fmla="*/ 143 h 166"/>
                <a:gd name="T12" fmla="*/ 80 w 110"/>
                <a:gd name="T13" fmla="*/ 117 h 166"/>
                <a:gd name="T14" fmla="*/ 80 w 110"/>
                <a:gd name="T15" fmla="*/ 104 h 166"/>
                <a:gd name="T16" fmla="*/ 79 w 110"/>
                <a:gd name="T17" fmla="*/ 103 h 166"/>
                <a:gd name="T18" fmla="*/ 49 w 110"/>
                <a:gd name="T19" fmla="*/ 120 h 166"/>
                <a:gd name="T20" fmla="*/ 0 w 110"/>
                <a:gd name="T21" fmla="*/ 62 h 166"/>
                <a:gd name="T22" fmla="*/ 47 w 110"/>
                <a:gd name="T23" fmla="*/ 0 h 166"/>
                <a:gd name="T24" fmla="*/ 81 w 110"/>
                <a:gd name="T25" fmla="*/ 17 h 166"/>
                <a:gd name="T26" fmla="*/ 81 w 110"/>
                <a:gd name="T27" fmla="*/ 16 h 166"/>
                <a:gd name="T28" fmla="*/ 84 w 110"/>
                <a:gd name="T29" fmla="*/ 2 h 166"/>
                <a:gd name="T30" fmla="*/ 110 w 110"/>
                <a:gd name="T31" fmla="*/ 2 h 166"/>
                <a:gd name="T32" fmla="*/ 55 w 110"/>
                <a:gd name="T33" fmla="*/ 95 h 166"/>
                <a:gd name="T34" fmla="*/ 80 w 110"/>
                <a:gd name="T35" fmla="*/ 55 h 166"/>
                <a:gd name="T36" fmla="*/ 54 w 110"/>
                <a:gd name="T37" fmla="*/ 22 h 166"/>
                <a:gd name="T38" fmla="*/ 31 w 110"/>
                <a:gd name="T39" fmla="*/ 57 h 166"/>
                <a:gd name="T40" fmla="*/ 55 w 110"/>
                <a:gd name="T41" fmla="*/ 9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66">
                  <a:moveTo>
                    <a:pt x="110" y="2"/>
                  </a:moveTo>
                  <a:cubicBezTo>
                    <a:pt x="110" y="114"/>
                    <a:pt x="110" y="114"/>
                    <a:pt x="110" y="114"/>
                  </a:cubicBezTo>
                  <a:cubicBezTo>
                    <a:pt x="110" y="133"/>
                    <a:pt x="108" y="166"/>
                    <a:pt x="52" y="166"/>
                  </a:cubicBezTo>
                  <a:cubicBezTo>
                    <a:pt x="29" y="166"/>
                    <a:pt x="8" y="157"/>
                    <a:pt x="3" y="13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5" y="138"/>
                    <a:pt x="39" y="143"/>
                    <a:pt x="56" y="143"/>
                  </a:cubicBezTo>
                  <a:cubicBezTo>
                    <a:pt x="72" y="143"/>
                    <a:pt x="80" y="136"/>
                    <a:pt x="80" y="117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4" y="112"/>
                    <a:pt x="67" y="120"/>
                    <a:pt x="49" y="120"/>
                  </a:cubicBezTo>
                  <a:cubicBezTo>
                    <a:pt x="22" y="120"/>
                    <a:pt x="0" y="101"/>
                    <a:pt x="0" y="62"/>
                  </a:cubicBezTo>
                  <a:cubicBezTo>
                    <a:pt x="0" y="22"/>
                    <a:pt x="22" y="0"/>
                    <a:pt x="47" y="0"/>
                  </a:cubicBezTo>
                  <a:cubicBezTo>
                    <a:pt x="71" y="0"/>
                    <a:pt x="79" y="11"/>
                    <a:pt x="81" y="17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110" y="2"/>
                  </a:lnTo>
                  <a:close/>
                  <a:moveTo>
                    <a:pt x="55" y="95"/>
                  </a:moveTo>
                  <a:cubicBezTo>
                    <a:pt x="78" y="95"/>
                    <a:pt x="80" y="71"/>
                    <a:pt x="80" y="55"/>
                  </a:cubicBezTo>
                  <a:cubicBezTo>
                    <a:pt x="80" y="37"/>
                    <a:pt x="71" y="22"/>
                    <a:pt x="54" y="22"/>
                  </a:cubicBezTo>
                  <a:cubicBezTo>
                    <a:pt x="43" y="22"/>
                    <a:pt x="31" y="30"/>
                    <a:pt x="31" y="57"/>
                  </a:cubicBezTo>
                  <a:cubicBezTo>
                    <a:pt x="31" y="71"/>
                    <a:pt x="32" y="95"/>
                    <a:pt x="55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1348002" y="2593413"/>
              <a:ext cx="112232" cy="52950"/>
            </a:xfrm>
            <a:custGeom>
              <a:avLst/>
              <a:gdLst>
                <a:gd name="T0" fmla="*/ 195 w 195"/>
                <a:gd name="T1" fmla="*/ 92 h 92"/>
                <a:gd name="T2" fmla="*/ 178 w 195"/>
                <a:gd name="T3" fmla="*/ 92 h 92"/>
                <a:gd name="T4" fmla="*/ 178 w 195"/>
                <a:gd name="T5" fmla="*/ 16 h 92"/>
                <a:gd name="T6" fmla="*/ 178 w 195"/>
                <a:gd name="T7" fmla="*/ 16 h 92"/>
                <a:gd name="T8" fmla="*/ 147 w 195"/>
                <a:gd name="T9" fmla="*/ 92 h 92"/>
                <a:gd name="T10" fmla="*/ 138 w 195"/>
                <a:gd name="T11" fmla="*/ 92 h 92"/>
                <a:gd name="T12" fmla="*/ 110 w 195"/>
                <a:gd name="T13" fmla="*/ 16 h 92"/>
                <a:gd name="T14" fmla="*/ 107 w 195"/>
                <a:gd name="T15" fmla="*/ 16 h 92"/>
                <a:gd name="T16" fmla="*/ 107 w 195"/>
                <a:gd name="T17" fmla="*/ 92 h 92"/>
                <a:gd name="T18" fmla="*/ 93 w 195"/>
                <a:gd name="T19" fmla="*/ 92 h 92"/>
                <a:gd name="T20" fmla="*/ 93 w 195"/>
                <a:gd name="T21" fmla="*/ 0 h 92"/>
                <a:gd name="T22" fmla="*/ 117 w 195"/>
                <a:gd name="T23" fmla="*/ 0 h 92"/>
                <a:gd name="T24" fmla="*/ 145 w 195"/>
                <a:gd name="T25" fmla="*/ 71 h 92"/>
                <a:gd name="T26" fmla="*/ 171 w 195"/>
                <a:gd name="T27" fmla="*/ 0 h 92"/>
                <a:gd name="T28" fmla="*/ 195 w 195"/>
                <a:gd name="T29" fmla="*/ 0 h 92"/>
                <a:gd name="T30" fmla="*/ 195 w 195"/>
                <a:gd name="T31" fmla="*/ 92 h 92"/>
                <a:gd name="T32" fmla="*/ 74 w 195"/>
                <a:gd name="T33" fmla="*/ 14 h 92"/>
                <a:gd name="T34" fmla="*/ 46 w 195"/>
                <a:gd name="T35" fmla="*/ 14 h 92"/>
                <a:gd name="T36" fmla="*/ 46 w 195"/>
                <a:gd name="T37" fmla="*/ 92 h 92"/>
                <a:gd name="T38" fmla="*/ 31 w 195"/>
                <a:gd name="T39" fmla="*/ 92 h 92"/>
                <a:gd name="T40" fmla="*/ 31 w 195"/>
                <a:gd name="T41" fmla="*/ 14 h 92"/>
                <a:gd name="T42" fmla="*/ 0 w 195"/>
                <a:gd name="T43" fmla="*/ 14 h 92"/>
                <a:gd name="T44" fmla="*/ 0 w 195"/>
                <a:gd name="T45" fmla="*/ 0 h 92"/>
                <a:gd name="T46" fmla="*/ 74 w 195"/>
                <a:gd name="T47" fmla="*/ 0 h 92"/>
                <a:gd name="T48" fmla="*/ 74 w 195"/>
                <a:gd name="T49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92">
                  <a:moveTo>
                    <a:pt x="195" y="92"/>
                  </a:moveTo>
                  <a:lnTo>
                    <a:pt x="178" y="92"/>
                  </a:lnTo>
                  <a:lnTo>
                    <a:pt x="178" y="16"/>
                  </a:lnTo>
                  <a:lnTo>
                    <a:pt x="178" y="16"/>
                  </a:lnTo>
                  <a:lnTo>
                    <a:pt x="147" y="92"/>
                  </a:lnTo>
                  <a:lnTo>
                    <a:pt x="138" y="92"/>
                  </a:lnTo>
                  <a:lnTo>
                    <a:pt x="110" y="16"/>
                  </a:lnTo>
                  <a:lnTo>
                    <a:pt x="107" y="16"/>
                  </a:lnTo>
                  <a:lnTo>
                    <a:pt x="107" y="92"/>
                  </a:lnTo>
                  <a:lnTo>
                    <a:pt x="93" y="92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45" y="71"/>
                  </a:lnTo>
                  <a:lnTo>
                    <a:pt x="171" y="0"/>
                  </a:lnTo>
                  <a:lnTo>
                    <a:pt x="195" y="0"/>
                  </a:lnTo>
                  <a:lnTo>
                    <a:pt x="195" y="92"/>
                  </a:lnTo>
                  <a:close/>
                  <a:moveTo>
                    <a:pt x="74" y="14"/>
                  </a:moveTo>
                  <a:lnTo>
                    <a:pt x="46" y="14"/>
                  </a:lnTo>
                  <a:lnTo>
                    <a:pt x="46" y="92"/>
                  </a:lnTo>
                  <a:lnTo>
                    <a:pt x="31" y="92"/>
                  </a:lnTo>
                  <a:lnTo>
                    <a:pt x="31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endParaRPr lang="en-GB" sz="1800" kern="0" dirty="0">
                <a:solidFill>
                  <a:sysClr val="windowText" lastClr="000000"/>
                </a:solidFill>
                <a:latin typeface="Helvetica 75 Bold" panose="020B08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753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defRPr sz="3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 marL="401638" indent="-401638">
              <a:lnSpc>
                <a:spcPct val="85000"/>
              </a:lnSpc>
              <a:spcAft>
                <a:spcPts val="0"/>
              </a:spcAft>
              <a:buFont typeface="+mj-lt"/>
              <a:buAutoNum type="arabicPeriod"/>
              <a:defRPr sz="3000">
                <a:latin typeface="Helvetica 75 Bold" panose="020B0804020202020204" pitchFamily="34" charset="0"/>
              </a:defRPr>
            </a:lvl2pPr>
            <a:lvl3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3pPr>
            <a:lvl4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4pPr>
            <a:lvl5pPr marL="0" indent="0">
              <a:lnSpc>
                <a:spcPct val="85000"/>
              </a:lnSpc>
              <a:spcAft>
                <a:spcPts val="800"/>
              </a:spcAft>
              <a:buFont typeface="+mj-lt"/>
              <a:buNone/>
              <a:defRPr sz="3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280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3200"/>
              </a:spcAft>
              <a:defRPr sz="55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2400"/>
              </a:spcAft>
              <a:defRPr sz="1400">
                <a:latin typeface="Helvetica 75 Bold" panose="020B0804020202020204" pitchFamily="34" charset="0"/>
              </a:defRPr>
            </a:lvl2pPr>
            <a:lvl3pPr marL="0" indent="0">
              <a:lnSpc>
                <a:spcPct val="85000"/>
              </a:lnSpc>
              <a:spcAft>
                <a:spcPts val="800"/>
              </a:spcAft>
              <a:buNone/>
              <a:defRPr sz="1200"/>
            </a:lvl3pPr>
            <a:lvl4pPr>
              <a:lnSpc>
                <a:spcPct val="85000"/>
              </a:lnSpc>
              <a:spcAft>
                <a:spcPts val="800"/>
              </a:spcAft>
              <a:defRPr sz="5500"/>
            </a:lvl4pPr>
            <a:lvl5pPr>
              <a:lnSpc>
                <a:spcPct val="85000"/>
              </a:lnSpc>
              <a:spcAft>
                <a:spcPts val="800"/>
              </a:spcAft>
              <a:defRPr sz="5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929196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9725"/>
            <a:ext cx="8470900" cy="623888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6" y="1304924"/>
            <a:ext cx="8470899" cy="3165475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14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360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9724"/>
            <a:ext cx="8470900" cy="623889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4" y="1304925"/>
            <a:ext cx="4065589" cy="3165474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738688" y="1304925"/>
            <a:ext cx="4065589" cy="3165474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420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6" y="1304925"/>
            <a:ext cx="8470899" cy="3165475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0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9725" y="339724"/>
            <a:ext cx="8470900" cy="623889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419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00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682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messag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1304925"/>
            <a:ext cx="8470899" cy="3165475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000" baseline="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39725" y="339724"/>
            <a:ext cx="8470900" cy="623889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000"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 smtClean="0"/>
              <a:t>Modifiez le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14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spcAft>
                <a:spcPts val="0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45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0039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000" baseline="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 smtClean="0"/>
              <a:t>Modifiez le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661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spcAft>
                <a:spcPts val="0"/>
              </a:spcAft>
              <a:defRPr>
                <a:solidFill>
                  <a:srgbClr val="FF6600"/>
                </a:solidFill>
                <a:latin typeface="Helvetica 75 Bold" panose="020B0804020202020204" pitchFamily="34" charset="0"/>
              </a:defRPr>
            </a:lvl1pPr>
          </a:lstStyle>
          <a:p>
            <a:r>
              <a:rPr lang="fr-FR" dirty="0" smtClean="0"/>
              <a:t>Modifiez le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699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632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339725" y="339724"/>
            <a:ext cx="8470900" cy="62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noProof="0" dirty="0" smtClean="0"/>
              <a:t>Cliquez ici pour saisir le titre principal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6550" y="1304385"/>
            <a:ext cx="8474075" cy="316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dirty="0" smtClean="0"/>
              <a:t>Modifiez le texte du masque</a:t>
            </a:r>
          </a:p>
          <a:p>
            <a:pPr lvl="1"/>
            <a:r>
              <a:rPr lang="fr-FR" altLang="en-US" dirty="0" smtClean="0"/>
              <a:t>Deuxième niveau</a:t>
            </a:r>
          </a:p>
          <a:p>
            <a:pPr lvl="2"/>
            <a:r>
              <a:rPr lang="fr-FR" altLang="en-US" dirty="0" smtClean="0"/>
              <a:t>Troisième niveau</a:t>
            </a:r>
          </a:p>
          <a:p>
            <a:pPr lvl="3"/>
            <a:r>
              <a:rPr lang="fr-FR" altLang="en-US" dirty="0" smtClean="0"/>
              <a:t>Quatrième niveau</a:t>
            </a:r>
          </a:p>
          <a:p>
            <a:pPr lvl="4"/>
            <a:r>
              <a:rPr lang="fr-FR" altLang="en-US" dirty="0" smtClean="0"/>
              <a:t>Cinquième niveau</a:t>
            </a:r>
            <a:endParaRPr lang="en-GB" altLang="en-US" dirty="0" smtClean="0"/>
          </a:p>
        </p:txBody>
      </p:sp>
      <p:sp>
        <p:nvSpPr>
          <p:cNvPr id="4" name="Text Placeholder 10"/>
          <p:cNvSpPr txBox="1">
            <a:spLocks/>
          </p:cNvSpPr>
          <p:nvPr/>
        </p:nvSpPr>
        <p:spPr>
          <a:xfrm>
            <a:off x="336550" y="4471988"/>
            <a:ext cx="275010" cy="33496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‹N°›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10"/>
          <p:cNvSpPr txBox="1">
            <a:spLocks/>
          </p:cNvSpPr>
          <p:nvPr/>
        </p:nvSpPr>
        <p:spPr>
          <a:xfrm>
            <a:off x="656231" y="4467225"/>
            <a:ext cx="8151220" cy="339726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Interne Orange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4707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</p:sldLayoutIdLst>
  <p:transition spd="med"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514350" rtl="0" eaLnBrk="1" fontAlgn="base" hangingPunct="1">
        <a:lnSpc>
          <a:spcPct val="90000"/>
        </a:lnSpc>
        <a:spcBef>
          <a:spcPct val="0"/>
        </a:spcBef>
        <a:spcAft>
          <a:spcPts val="0"/>
        </a:spcAft>
        <a:defRPr sz="2000" kern="1200">
          <a:solidFill>
            <a:srgbClr val="FF6600"/>
          </a:solidFill>
          <a:latin typeface="Helvetica 75 Bold" panose="020B0804020202020204" pitchFamily="34" charset="0"/>
          <a:ea typeface="ＭＳ Ｐゴシック" pitchFamily="34" charset="-128"/>
          <a:cs typeface="+mj-cs"/>
        </a:defRPr>
      </a:lvl1pPr>
      <a:lvl2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2pPr>
      <a:lvl3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3pPr>
      <a:lvl4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4pPr>
      <a:lvl5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5pPr>
      <a:lvl6pPr marL="4572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6pPr>
      <a:lvl7pPr marL="9144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7pPr>
      <a:lvl8pPr marL="13716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8pPr>
      <a:lvl9pPr marL="18288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9pPr>
    </p:titleStyle>
    <p:bodyStyle>
      <a:lvl1pPr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Font typeface="Arial" pitchFamily="34" charset="0"/>
        <a:defRPr sz="1800" kern="1200" baseline="0">
          <a:solidFill>
            <a:srgbClr val="FF6600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1pPr>
      <a:lvl2pPr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Font typeface="Arial" pitchFamily="34" charset="0"/>
        <a:defRPr sz="18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2pPr>
      <a:lvl3pPr marL="133350" indent="-133350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Helvetica 75" panose="020B0804020202020204" pitchFamily="34" charset="0"/>
        <a:buChar char="−"/>
        <a:defRPr sz="16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3pPr>
      <a:lvl4pPr marL="271463" indent="-134938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Helvetica 75" panose="020B0804020202020204" pitchFamily="34" charset="0"/>
        <a:buChar char="−"/>
        <a:defRPr sz="14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4pPr>
      <a:lvl5pPr marL="406400" indent="-134938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Helvetica 75" panose="020B0804020202020204" pitchFamily="34" charset="0"/>
        <a:buChar char="−"/>
        <a:defRPr sz="12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339725" y="339724"/>
            <a:ext cx="8470900" cy="62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noProof="0" dirty="0" smtClean="0"/>
              <a:t>Cliquez ici pour saisir le titre principal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3376" y="1310283"/>
            <a:ext cx="8474075" cy="316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dirty="0" smtClean="0"/>
              <a:t>Modifiez le texte du masque</a:t>
            </a:r>
          </a:p>
          <a:p>
            <a:pPr lvl="1"/>
            <a:r>
              <a:rPr lang="fr-FR" altLang="en-US" dirty="0" smtClean="0"/>
              <a:t>Deuxième niveau</a:t>
            </a:r>
          </a:p>
          <a:p>
            <a:pPr lvl="2"/>
            <a:r>
              <a:rPr lang="fr-FR" altLang="en-US" dirty="0" smtClean="0"/>
              <a:t>Troisième niveau</a:t>
            </a:r>
          </a:p>
          <a:p>
            <a:pPr lvl="3"/>
            <a:r>
              <a:rPr lang="fr-FR" altLang="en-US" dirty="0" smtClean="0"/>
              <a:t>Quatrième niveau</a:t>
            </a:r>
          </a:p>
          <a:p>
            <a:pPr lvl="4"/>
            <a:r>
              <a:rPr lang="fr-FR" altLang="en-US" dirty="0" smtClean="0"/>
              <a:t>Cinquième niveau</a:t>
            </a:r>
            <a:endParaRPr lang="en-GB" altLang="en-US" dirty="0" smtClean="0"/>
          </a:p>
        </p:txBody>
      </p:sp>
      <p:sp>
        <p:nvSpPr>
          <p:cNvPr id="4" name="Text Placeholder 10"/>
          <p:cNvSpPr txBox="1">
            <a:spLocks/>
          </p:cNvSpPr>
          <p:nvPr/>
        </p:nvSpPr>
        <p:spPr>
          <a:xfrm>
            <a:off x="336550" y="4471988"/>
            <a:ext cx="275010" cy="33496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‹N°›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10"/>
          <p:cNvSpPr txBox="1">
            <a:spLocks/>
          </p:cNvSpPr>
          <p:nvPr/>
        </p:nvSpPr>
        <p:spPr>
          <a:xfrm>
            <a:off x="656231" y="4467225"/>
            <a:ext cx="8151220" cy="339726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Interne Orange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594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</p:sldLayoutIdLst>
  <p:transition spd="med"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514350" rtl="0" eaLnBrk="1" fontAlgn="base" hangingPunct="1">
        <a:lnSpc>
          <a:spcPct val="90000"/>
        </a:lnSpc>
        <a:spcBef>
          <a:spcPct val="0"/>
        </a:spcBef>
        <a:spcAft>
          <a:spcPts val="0"/>
        </a:spcAft>
        <a:defRPr sz="2000" kern="1200">
          <a:solidFill>
            <a:srgbClr val="FF6600"/>
          </a:solidFill>
          <a:latin typeface="Helvetica 75 Bold" panose="020B0804020202020204" pitchFamily="34" charset="0"/>
          <a:ea typeface="ＭＳ Ｐゴシック" pitchFamily="34" charset="-128"/>
          <a:cs typeface="+mj-cs"/>
        </a:defRPr>
      </a:lvl1pPr>
      <a:lvl2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2pPr>
      <a:lvl3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3pPr>
      <a:lvl4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4pPr>
      <a:lvl5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5pPr>
      <a:lvl6pPr marL="4572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6pPr>
      <a:lvl7pPr marL="9144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7pPr>
      <a:lvl8pPr marL="13716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8pPr>
      <a:lvl9pPr marL="18288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9pPr>
    </p:titleStyle>
    <p:bodyStyle>
      <a:lvl1pPr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Font typeface="Arial" pitchFamily="34" charset="0"/>
        <a:defRPr sz="1800" kern="1200" baseline="0">
          <a:solidFill>
            <a:srgbClr val="FF6600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1pPr>
      <a:lvl2pPr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Font typeface="Arial" pitchFamily="34" charset="0"/>
        <a:defRPr sz="1800" kern="1200">
          <a:solidFill>
            <a:schemeClr val="bg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2pPr>
      <a:lvl3pPr marL="133350" indent="-133350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bg1"/>
        </a:buClr>
        <a:buFont typeface="Helvetica 75" panose="020B0804020202020204" pitchFamily="34" charset="0"/>
        <a:buChar char="−"/>
        <a:defRPr sz="1600" kern="1200">
          <a:solidFill>
            <a:schemeClr val="bg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3pPr>
      <a:lvl4pPr marL="271463" indent="-134938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bg1"/>
        </a:buClr>
        <a:buFont typeface="Helvetica 75" panose="020B0804020202020204" pitchFamily="34" charset="0"/>
        <a:buChar char="−"/>
        <a:defRPr sz="1600" kern="1200">
          <a:solidFill>
            <a:schemeClr val="bg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4pPr>
      <a:lvl5pPr marL="406400" indent="-134938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bg1"/>
        </a:buClr>
        <a:buFont typeface="Helvetica 75" panose="020B0804020202020204" pitchFamily="34" charset="0"/>
        <a:buChar char="−"/>
        <a:defRPr sz="1400" kern="1200">
          <a:solidFill>
            <a:schemeClr val="bg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31800" y="323850"/>
            <a:ext cx="827722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1800" y="1092200"/>
            <a:ext cx="8277225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edit Master text styles</a:t>
            </a:r>
          </a:p>
          <a:p>
            <a:pPr lvl="1"/>
            <a:r>
              <a:rPr lang="en-US" altLang="fr-FR" smtClean="0"/>
              <a:t>Second level</a:t>
            </a:r>
          </a:p>
          <a:p>
            <a:pPr lvl="2"/>
            <a:r>
              <a:rPr lang="en-US" altLang="fr-FR" smtClean="0"/>
              <a:t>Third level</a:t>
            </a:r>
          </a:p>
          <a:p>
            <a:pPr lvl="3"/>
            <a:r>
              <a:rPr lang="en-US" altLang="fr-FR" smtClean="0"/>
              <a:t>Fourth level</a:t>
            </a:r>
          </a:p>
          <a:p>
            <a:pPr lvl="4"/>
            <a:r>
              <a:rPr lang="en-US" altLang="fr-FR" smtClean="0"/>
              <a:t>Fifth level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62713" y="4924425"/>
            <a:ext cx="2246312" cy="1238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912339">
              <a:defRPr sz="800">
                <a:solidFill>
                  <a:srgbClr val="FF6600"/>
                </a:solidFill>
                <a:latin typeface="Helvetica 75 Bold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GB">
                <a:ea typeface="+mn-ea"/>
              </a:rPr>
              <a:t>Orange brand expression 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800" y="4924425"/>
            <a:ext cx="565150" cy="1238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912339">
              <a:defRPr sz="800">
                <a:solidFill>
                  <a:srgbClr val="FF6600"/>
                </a:solidFill>
                <a:latin typeface="Helvetica 75 Bold" pitchFamily="34" charset="0"/>
                <a:cs typeface="Arial" charset="0"/>
              </a:defRPr>
            </a:lvl1pPr>
          </a:lstStyle>
          <a:p>
            <a:pPr>
              <a:defRPr/>
            </a:pPr>
            <a:fld id="{24094817-C460-4701-BCC3-E2B837857CFC}" type="slidenum">
              <a:rPr lang="en-GB">
                <a:ea typeface="+mn-ea"/>
              </a:rPr>
              <a:pPr>
                <a:defRPr/>
              </a:pPr>
              <a:t>‹N°›</a:t>
            </a:fld>
            <a:endParaRPr lang="en-GB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157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547688" rtl="0" eaLnBrk="0" fontAlgn="base" hangingPunct="0">
        <a:spcBef>
          <a:spcPct val="0"/>
        </a:spcBef>
        <a:spcAft>
          <a:spcPts val="1288"/>
        </a:spcAft>
        <a:defRPr sz="1700" kern="1200">
          <a:solidFill>
            <a:schemeClr val="tx2"/>
          </a:solidFill>
          <a:latin typeface="Helvetica 75 Bold"/>
          <a:ea typeface="+mj-ea"/>
          <a:cs typeface="+mj-cs"/>
        </a:defRPr>
      </a:lvl1pPr>
      <a:lvl2pPr algn="l" defTabSz="547688" rtl="0" eaLnBrk="0" fontAlgn="base" hangingPunct="0">
        <a:spcBef>
          <a:spcPct val="0"/>
        </a:spcBef>
        <a:spcAft>
          <a:spcPts val="1288"/>
        </a:spcAft>
        <a:defRPr sz="1700">
          <a:solidFill>
            <a:schemeClr val="tx2"/>
          </a:solidFill>
          <a:latin typeface="Helvetica 75 Bold" pitchFamily="34" charset="0"/>
        </a:defRPr>
      </a:lvl2pPr>
      <a:lvl3pPr algn="l" defTabSz="547688" rtl="0" eaLnBrk="0" fontAlgn="base" hangingPunct="0">
        <a:spcBef>
          <a:spcPct val="0"/>
        </a:spcBef>
        <a:spcAft>
          <a:spcPts val="1288"/>
        </a:spcAft>
        <a:defRPr sz="1700">
          <a:solidFill>
            <a:schemeClr val="tx2"/>
          </a:solidFill>
          <a:latin typeface="Helvetica 75 Bold" pitchFamily="34" charset="0"/>
        </a:defRPr>
      </a:lvl3pPr>
      <a:lvl4pPr algn="l" defTabSz="547688" rtl="0" eaLnBrk="0" fontAlgn="base" hangingPunct="0">
        <a:spcBef>
          <a:spcPct val="0"/>
        </a:spcBef>
        <a:spcAft>
          <a:spcPts val="1288"/>
        </a:spcAft>
        <a:defRPr sz="1700">
          <a:solidFill>
            <a:schemeClr val="tx2"/>
          </a:solidFill>
          <a:latin typeface="Helvetica 75 Bold" pitchFamily="34" charset="0"/>
        </a:defRPr>
      </a:lvl4pPr>
      <a:lvl5pPr algn="l" defTabSz="547688" rtl="0" eaLnBrk="0" fontAlgn="base" hangingPunct="0">
        <a:spcBef>
          <a:spcPct val="0"/>
        </a:spcBef>
        <a:spcAft>
          <a:spcPts val="1288"/>
        </a:spcAft>
        <a:defRPr sz="1700">
          <a:solidFill>
            <a:schemeClr val="tx2"/>
          </a:solidFill>
          <a:latin typeface="Helvetica 75 Bold" pitchFamily="34" charset="0"/>
        </a:defRPr>
      </a:lvl5pPr>
      <a:lvl6pPr marL="291342" algn="l" defTabSz="550312" rtl="0" fontAlgn="base">
        <a:spcBef>
          <a:spcPct val="0"/>
        </a:spcBef>
        <a:spcAft>
          <a:spcPts val="1284"/>
        </a:spcAft>
        <a:defRPr sz="1700">
          <a:solidFill>
            <a:schemeClr val="tx2"/>
          </a:solidFill>
          <a:latin typeface="Helvetica 75 Bold" pitchFamily="34" charset="0"/>
        </a:defRPr>
      </a:lvl6pPr>
      <a:lvl7pPr marL="582678" algn="l" defTabSz="550312" rtl="0" fontAlgn="base">
        <a:spcBef>
          <a:spcPct val="0"/>
        </a:spcBef>
        <a:spcAft>
          <a:spcPts val="1284"/>
        </a:spcAft>
        <a:defRPr sz="1700">
          <a:solidFill>
            <a:schemeClr val="tx2"/>
          </a:solidFill>
          <a:latin typeface="Helvetica 75 Bold" pitchFamily="34" charset="0"/>
        </a:defRPr>
      </a:lvl7pPr>
      <a:lvl8pPr marL="874023" algn="l" defTabSz="550312" rtl="0" fontAlgn="base">
        <a:spcBef>
          <a:spcPct val="0"/>
        </a:spcBef>
        <a:spcAft>
          <a:spcPts val="1284"/>
        </a:spcAft>
        <a:defRPr sz="1700">
          <a:solidFill>
            <a:schemeClr val="tx2"/>
          </a:solidFill>
          <a:latin typeface="Helvetica 75 Bold" pitchFamily="34" charset="0"/>
        </a:defRPr>
      </a:lvl8pPr>
      <a:lvl9pPr marL="1165364" algn="l" defTabSz="550312" rtl="0" fontAlgn="base">
        <a:spcBef>
          <a:spcPct val="0"/>
        </a:spcBef>
        <a:spcAft>
          <a:spcPts val="1284"/>
        </a:spcAft>
        <a:defRPr sz="1700">
          <a:solidFill>
            <a:schemeClr val="tx2"/>
          </a:solidFill>
          <a:latin typeface="Helvetica 75 Bold" pitchFamily="34" charset="0"/>
        </a:defRPr>
      </a:lvl9pPr>
    </p:titleStyle>
    <p:bodyStyle>
      <a:lvl1pPr algn="l" defTabSz="547688" rtl="0" eaLnBrk="0" fontAlgn="base" hangingPunct="0">
        <a:spcBef>
          <a:spcPct val="0"/>
        </a:spcBef>
        <a:spcAft>
          <a:spcPts val="650"/>
        </a:spcAft>
        <a:buFont typeface="Arial" pitchFamily="34" charset="0"/>
        <a:defRPr sz="1300" kern="1200">
          <a:solidFill>
            <a:schemeClr val="tx2"/>
          </a:solidFill>
          <a:latin typeface="Helvetica 75 Bold"/>
          <a:ea typeface="+mn-ea"/>
          <a:cs typeface="+mn-cs"/>
        </a:defRPr>
      </a:lvl1pPr>
      <a:lvl2pPr algn="l" defTabSz="547688" rtl="0" eaLnBrk="0" fontAlgn="base" hangingPunct="0">
        <a:spcBef>
          <a:spcPct val="0"/>
        </a:spcBef>
        <a:spcAft>
          <a:spcPts val="650"/>
        </a:spcAft>
        <a:buFont typeface="Arial" pitchFamily="34" charset="0"/>
        <a:defRPr sz="1300" kern="1200">
          <a:solidFill>
            <a:schemeClr val="tx1"/>
          </a:solidFill>
          <a:latin typeface="Helvetica 75 Bold"/>
          <a:ea typeface="+mn-ea"/>
          <a:cs typeface="+mn-cs"/>
        </a:defRPr>
      </a:lvl2pPr>
      <a:lvl3pPr marL="139700" indent="-139700" algn="l" defTabSz="547688" rtl="0" eaLnBrk="0" fontAlgn="base" hangingPunct="0">
        <a:spcBef>
          <a:spcPct val="0"/>
        </a:spcBef>
        <a:spcAft>
          <a:spcPts val="650"/>
        </a:spcAft>
        <a:buClr>
          <a:schemeClr val="tx2"/>
        </a:buClr>
        <a:buFont typeface="Helvetica 45 Light" pitchFamily="34" charset="0"/>
        <a:buChar char="_"/>
        <a:defRPr sz="1300" kern="1200">
          <a:solidFill>
            <a:schemeClr val="tx1"/>
          </a:solidFill>
          <a:latin typeface="Helvetica 75 Bold"/>
          <a:ea typeface="+mn-ea"/>
          <a:cs typeface="+mn-cs"/>
        </a:defRPr>
      </a:lvl3pPr>
      <a:lvl4pPr marL="287338" indent="-141288" algn="l" defTabSz="547688" rtl="0" eaLnBrk="0" fontAlgn="base" hangingPunct="0">
        <a:spcBef>
          <a:spcPct val="0"/>
        </a:spcBef>
        <a:spcAft>
          <a:spcPts val="650"/>
        </a:spcAft>
        <a:buClr>
          <a:schemeClr val="tx2"/>
        </a:buClr>
        <a:buFont typeface="Helvetica 45 Light" pitchFamily="34" charset="0"/>
        <a:buChar char="_"/>
        <a:defRPr sz="1300" kern="1200">
          <a:solidFill>
            <a:schemeClr val="tx1"/>
          </a:solidFill>
          <a:latin typeface="Helvetica 75 Bold"/>
          <a:ea typeface="+mn-ea"/>
          <a:cs typeface="+mn-cs"/>
        </a:defRPr>
      </a:lvl4pPr>
      <a:lvl5pPr marL="431800" indent="-141288" algn="l" defTabSz="547688" rtl="0" eaLnBrk="0" fontAlgn="base" hangingPunct="0">
        <a:spcBef>
          <a:spcPct val="0"/>
        </a:spcBef>
        <a:spcAft>
          <a:spcPts val="650"/>
        </a:spcAft>
        <a:buClr>
          <a:schemeClr val="tx2"/>
        </a:buClr>
        <a:buFont typeface="Helvetica 45 Light" pitchFamily="34" charset="0"/>
        <a:buChar char="_"/>
        <a:defRPr sz="1300" kern="1200">
          <a:solidFill>
            <a:schemeClr val="tx1"/>
          </a:solidFill>
          <a:latin typeface="Helvetica 75 Bold"/>
          <a:ea typeface="+mn-ea"/>
          <a:cs typeface="+mn-cs"/>
        </a:defRPr>
      </a:lvl5pPr>
      <a:lvl6pPr marL="1514053" indent="-137641" algn="l" defTabSz="550565" rtl="0" eaLnBrk="1" latinLnBrk="0" hangingPunct="1">
        <a:lnSpc>
          <a:spcPct val="90000"/>
        </a:lnSpc>
        <a:spcBef>
          <a:spcPts val="30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789333" indent="-137641" algn="l" defTabSz="550565" rtl="0" eaLnBrk="1" latinLnBrk="0" hangingPunct="1">
        <a:lnSpc>
          <a:spcPct val="90000"/>
        </a:lnSpc>
        <a:spcBef>
          <a:spcPts val="30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2064619" indent="-137641" algn="l" defTabSz="550565" rtl="0" eaLnBrk="1" latinLnBrk="0" hangingPunct="1">
        <a:lnSpc>
          <a:spcPct val="90000"/>
        </a:lnSpc>
        <a:spcBef>
          <a:spcPts val="30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339899" indent="-137641" algn="l" defTabSz="550565" rtl="0" eaLnBrk="1" latinLnBrk="0" hangingPunct="1">
        <a:lnSpc>
          <a:spcPct val="90000"/>
        </a:lnSpc>
        <a:spcBef>
          <a:spcPts val="30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056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75282" algn="l" defTabSz="55056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50565" algn="l" defTabSz="55056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25846" algn="l" defTabSz="55056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01129" algn="l" defTabSz="55056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6411" algn="l" defTabSz="55056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51691" algn="l" defTabSz="55056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6976" algn="l" defTabSz="55056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202259" algn="l" defTabSz="55056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339725" y="339724"/>
            <a:ext cx="8470900" cy="62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dirty="0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6550" y="1304385"/>
            <a:ext cx="8474075" cy="316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dirty="0" smtClean="0"/>
          </a:p>
        </p:txBody>
      </p:sp>
      <p:sp>
        <p:nvSpPr>
          <p:cNvPr id="4" name="Text Placeholder 10"/>
          <p:cNvSpPr txBox="1">
            <a:spLocks/>
          </p:cNvSpPr>
          <p:nvPr/>
        </p:nvSpPr>
        <p:spPr>
          <a:xfrm>
            <a:off x="336550" y="4471988"/>
            <a:ext cx="275010" cy="33496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lang="en-GB"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lang="en-GB"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5" name="Text Placeholder 10"/>
          <p:cNvSpPr txBox="1">
            <a:spLocks/>
          </p:cNvSpPr>
          <p:nvPr/>
        </p:nvSpPr>
        <p:spPr>
          <a:xfrm>
            <a:off x="656231" y="4467225"/>
            <a:ext cx="8151220" cy="339726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r>
              <a:rPr lang="en-GB" sz="800">
                <a:solidFill>
                  <a:srgbClr val="FF6600"/>
                </a:solidFill>
                <a:latin typeface="Helvetica 75 Bold" panose="020B0804020202020204" pitchFamily="34" charset="0"/>
              </a:rPr>
              <a:t>Orange Restricted</a:t>
            </a:r>
          </a:p>
        </p:txBody>
      </p:sp>
    </p:spTree>
    <p:extLst>
      <p:ext uri="{BB962C8B-B14F-4D97-AF65-F5344CB8AC3E}">
        <p14:creationId xmlns:p14="http://schemas.microsoft.com/office/powerpoint/2010/main" val="732321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</p:sldLayoutIdLst>
  <p:transition spd="med"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514350" rtl="0" eaLnBrk="1" fontAlgn="base" hangingPunct="1">
        <a:lnSpc>
          <a:spcPct val="90000"/>
        </a:lnSpc>
        <a:spcBef>
          <a:spcPct val="0"/>
        </a:spcBef>
        <a:spcAft>
          <a:spcPts val="0"/>
        </a:spcAft>
        <a:defRPr sz="2000" kern="1200">
          <a:solidFill>
            <a:srgbClr val="FF6600"/>
          </a:solidFill>
          <a:latin typeface="Helvetica 75 Bold" panose="020B0804020202020204" pitchFamily="34" charset="0"/>
          <a:ea typeface="ＭＳ Ｐゴシック" pitchFamily="34" charset="-128"/>
          <a:cs typeface="+mj-cs"/>
        </a:defRPr>
      </a:lvl1pPr>
      <a:lvl2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2pPr>
      <a:lvl3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3pPr>
      <a:lvl4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4pPr>
      <a:lvl5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5pPr>
      <a:lvl6pPr marL="4572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6pPr>
      <a:lvl7pPr marL="9144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7pPr>
      <a:lvl8pPr marL="13716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8pPr>
      <a:lvl9pPr marL="18288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9pPr>
    </p:titleStyle>
    <p:bodyStyle>
      <a:lvl1pPr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Font typeface="Arial" pitchFamily="34" charset="0"/>
        <a:defRPr sz="1400" kern="1200">
          <a:solidFill>
            <a:srgbClr val="FF6600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1pPr>
      <a:lvl2pPr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Font typeface="Arial" pitchFamily="34" charset="0"/>
        <a:defRPr sz="14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2pPr>
      <a:lvl3pPr marL="133350" indent="-133350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Helvetica 75" panose="020B0804020202020204" pitchFamily="34" charset="0"/>
        <a:buChar char="−"/>
        <a:defRPr sz="14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3pPr>
      <a:lvl4pPr marL="271463" indent="-134938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Helvetica 75" panose="020B0804020202020204" pitchFamily="34" charset="0"/>
        <a:buChar char="−"/>
        <a:defRPr sz="14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4pPr>
      <a:lvl5pPr marL="406400" indent="-134938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Helvetica 75" panose="020B0804020202020204" pitchFamily="34" charset="0"/>
        <a:buChar char="−"/>
        <a:defRPr sz="14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31800" y="323850"/>
            <a:ext cx="827722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1800" y="1092200"/>
            <a:ext cx="8277225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edit Master text styles</a:t>
            </a:r>
          </a:p>
          <a:p>
            <a:pPr lvl="1"/>
            <a:r>
              <a:rPr lang="en-US" altLang="fr-FR" smtClean="0"/>
              <a:t>Second level</a:t>
            </a:r>
          </a:p>
          <a:p>
            <a:pPr lvl="2"/>
            <a:r>
              <a:rPr lang="en-US" altLang="fr-FR" smtClean="0"/>
              <a:t>Third level</a:t>
            </a:r>
          </a:p>
          <a:p>
            <a:pPr lvl="3"/>
            <a:r>
              <a:rPr lang="en-US" altLang="fr-FR" smtClean="0"/>
              <a:t>Fourth level</a:t>
            </a:r>
          </a:p>
          <a:p>
            <a:pPr lvl="4"/>
            <a:r>
              <a:rPr lang="en-US" altLang="fr-FR" smtClean="0"/>
              <a:t>Fifth level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62713" y="4924425"/>
            <a:ext cx="2246312" cy="1238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800">
                <a:solidFill>
                  <a:srgbClr val="FF6600"/>
                </a:solidFill>
                <a:latin typeface="Helvetica 75 Bold" pitchFamily="34" charset="0"/>
                <a:cs typeface="Arial" charset="0"/>
              </a:defRPr>
            </a:lvl1pPr>
          </a:lstStyle>
          <a:p>
            <a:pPr defTabSz="912813">
              <a:defRPr/>
            </a:pPr>
            <a:r>
              <a:rPr lang="en-GB">
                <a:ea typeface="+mn-ea"/>
              </a:rPr>
              <a:t>Orange brand expression 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800" y="4924425"/>
            <a:ext cx="565150" cy="1238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800">
                <a:solidFill>
                  <a:srgbClr val="FF6600"/>
                </a:solidFill>
                <a:latin typeface="Helvetica 75 Bold" pitchFamily="34" charset="0"/>
                <a:cs typeface="Arial" charset="0"/>
              </a:defRPr>
            </a:lvl1pPr>
          </a:lstStyle>
          <a:p>
            <a:pPr defTabSz="912813">
              <a:defRPr/>
            </a:pPr>
            <a:fld id="{A30BB6A2-8D2B-4292-BAFF-EE1E0D01D17F}" type="slidenum">
              <a:rPr lang="en-GB">
                <a:ea typeface="+mn-ea"/>
              </a:rPr>
              <a:pPr defTabSz="912813">
                <a:defRPr/>
              </a:pPr>
              <a:t>‹N°›</a:t>
            </a:fld>
            <a:endParaRPr lang="en-GB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305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549275" rtl="0" eaLnBrk="0" fontAlgn="base" hangingPunct="0">
        <a:spcBef>
          <a:spcPct val="0"/>
        </a:spcBef>
        <a:spcAft>
          <a:spcPts val="1288"/>
        </a:spcAft>
        <a:defRPr sz="1700" kern="1200">
          <a:solidFill>
            <a:schemeClr val="tx2"/>
          </a:solidFill>
          <a:latin typeface="Helvetica 75 Bold"/>
          <a:ea typeface="+mj-ea"/>
          <a:cs typeface="+mj-cs"/>
        </a:defRPr>
      </a:lvl1pPr>
      <a:lvl2pPr algn="l" defTabSz="549275" rtl="0" eaLnBrk="0" fontAlgn="base" hangingPunct="0">
        <a:spcBef>
          <a:spcPct val="0"/>
        </a:spcBef>
        <a:spcAft>
          <a:spcPts val="1288"/>
        </a:spcAft>
        <a:defRPr sz="1700">
          <a:solidFill>
            <a:schemeClr val="tx2"/>
          </a:solidFill>
          <a:latin typeface="Helvetica 75 Bold" pitchFamily="34" charset="0"/>
        </a:defRPr>
      </a:lvl2pPr>
      <a:lvl3pPr algn="l" defTabSz="549275" rtl="0" eaLnBrk="0" fontAlgn="base" hangingPunct="0">
        <a:spcBef>
          <a:spcPct val="0"/>
        </a:spcBef>
        <a:spcAft>
          <a:spcPts val="1288"/>
        </a:spcAft>
        <a:defRPr sz="1700">
          <a:solidFill>
            <a:schemeClr val="tx2"/>
          </a:solidFill>
          <a:latin typeface="Helvetica 75 Bold" pitchFamily="34" charset="0"/>
        </a:defRPr>
      </a:lvl3pPr>
      <a:lvl4pPr algn="l" defTabSz="549275" rtl="0" eaLnBrk="0" fontAlgn="base" hangingPunct="0">
        <a:spcBef>
          <a:spcPct val="0"/>
        </a:spcBef>
        <a:spcAft>
          <a:spcPts val="1288"/>
        </a:spcAft>
        <a:defRPr sz="1700">
          <a:solidFill>
            <a:schemeClr val="tx2"/>
          </a:solidFill>
          <a:latin typeface="Helvetica 75 Bold" pitchFamily="34" charset="0"/>
        </a:defRPr>
      </a:lvl4pPr>
      <a:lvl5pPr algn="l" defTabSz="549275" rtl="0" eaLnBrk="0" fontAlgn="base" hangingPunct="0">
        <a:spcBef>
          <a:spcPct val="0"/>
        </a:spcBef>
        <a:spcAft>
          <a:spcPts val="1288"/>
        </a:spcAft>
        <a:defRPr sz="1700">
          <a:solidFill>
            <a:schemeClr val="tx2"/>
          </a:solidFill>
          <a:latin typeface="Helvetica 75 Bold" pitchFamily="34" charset="0"/>
        </a:defRPr>
      </a:lvl5pPr>
      <a:lvl6pPr marL="291542" algn="l" defTabSz="550692" rtl="0" fontAlgn="base">
        <a:spcBef>
          <a:spcPct val="0"/>
        </a:spcBef>
        <a:spcAft>
          <a:spcPts val="1284"/>
        </a:spcAft>
        <a:defRPr sz="1700">
          <a:solidFill>
            <a:schemeClr val="tx2"/>
          </a:solidFill>
          <a:latin typeface="Helvetica 75 Bold" pitchFamily="34" charset="0"/>
        </a:defRPr>
      </a:lvl6pPr>
      <a:lvl7pPr marL="583085" algn="l" defTabSz="550692" rtl="0" fontAlgn="base">
        <a:spcBef>
          <a:spcPct val="0"/>
        </a:spcBef>
        <a:spcAft>
          <a:spcPts val="1284"/>
        </a:spcAft>
        <a:defRPr sz="1700">
          <a:solidFill>
            <a:schemeClr val="tx2"/>
          </a:solidFill>
          <a:latin typeface="Helvetica 75 Bold" pitchFamily="34" charset="0"/>
        </a:defRPr>
      </a:lvl7pPr>
      <a:lvl8pPr marL="874628" algn="l" defTabSz="550692" rtl="0" fontAlgn="base">
        <a:spcBef>
          <a:spcPct val="0"/>
        </a:spcBef>
        <a:spcAft>
          <a:spcPts val="1284"/>
        </a:spcAft>
        <a:defRPr sz="1700">
          <a:solidFill>
            <a:schemeClr val="tx2"/>
          </a:solidFill>
          <a:latin typeface="Helvetica 75 Bold" pitchFamily="34" charset="0"/>
        </a:defRPr>
      </a:lvl8pPr>
      <a:lvl9pPr marL="1166171" algn="l" defTabSz="550692" rtl="0" fontAlgn="base">
        <a:spcBef>
          <a:spcPct val="0"/>
        </a:spcBef>
        <a:spcAft>
          <a:spcPts val="1284"/>
        </a:spcAft>
        <a:defRPr sz="1700">
          <a:solidFill>
            <a:schemeClr val="tx2"/>
          </a:solidFill>
          <a:latin typeface="Helvetica 75 Bold" pitchFamily="34" charset="0"/>
        </a:defRPr>
      </a:lvl9pPr>
    </p:titleStyle>
    <p:bodyStyle>
      <a:lvl1pPr algn="l" defTabSz="549275" rtl="0" eaLnBrk="0" fontAlgn="base" hangingPunct="0">
        <a:spcBef>
          <a:spcPct val="0"/>
        </a:spcBef>
        <a:spcAft>
          <a:spcPts val="650"/>
        </a:spcAft>
        <a:buFont typeface="Arial" pitchFamily="34" charset="0"/>
        <a:defRPr sz="1300" kern="1200">
          <a:solidFill>
            <a:schemeClr val="tx2"/>
          </a:solidFill>
          <a:latin typeface="Helvetica 75 Bold"/>
          <a:ea typeface="+mn-ea"/>
          <a:cs typeface="+mn-cs"/>
        </a:defRPr>
      </a:lvl1pPr>
      <a:lvl2pPr algn="l" defTabSz="549275" rtl="0" eaLnBrk="0" fontAlgn="base" hangingPunct="0">
        <a:spcBef>
          <a:spcPct val="0"/>
        </a:spcBef>
        <a:spcAft>
          <a:spcPts val="650"/>
        </a:spcAft>
        <a:buFont typeface="Arial" pitchFamily="34" charset="0"/>
        <a:defRPr sz="1300" kern="1200">
          <a:solidFill>
            <a:schemeClr val="tx1"/>
          </a:solidFill>
          <a:latin typeface="Helvetica 75 Bold"/>
          <a:ea typeface="+mn-ea"/>
          <a:cs typeface="+mn-cs"/>
        </a:defRPr>
      </a:lvl2pPr>
      <a:lvl3pPr marL="141288" indent="-141288" algn="l" defTabSz="549275" rtl="0" eaLnBrk="0" fontAlgn="base" hangingPunct="0">
        <a:spcBef>
          <a:spcPct val="0"/>
        </a:spcBef>
        <a:spcAft>
          <a:spcPts val="650"/>
        </a:spcAft>
        <a:buClr>
          <a:schemeClr val="tx2"/>
        </a:buClr>
        <a:buFont typeface="Helvetica 45 Light" pitchFamily="34" charset="0"/>
        <a:buChar char="_"/>
        <a:defRPr sz="1300" kern="1200">
          <a:solidFill>
            <a:schemeClr val="tx1"/>
          </a:solidFill>
          <a:latin typeface="Helvetica 75 Bold"/>
          <a:ea typeface="+mn-ea"/>
          <a:cs typeface="+mn-cs"/>
        </a:defRPr>
      </a:lvl3pPr>
      <a:lvl4pPr marL="288925" indent="-142875" algn="l" defTabSz="549275" rtl="0" eaLnBrk="0" fontAlgn="base" hangingPunct="0">
        <a:spcBef>
          <a:spcPct val="0"/>
        </a:spcBef>
        <a:spcAft>
          <a:spcPts val="650"/>
        </a:spcAft>
        <a:buClr>
          <a:schemeClr val="tx2"/>
        </a:buClr>
        <a:buFont typeface="Helvetica 45 Light" pitchFamily="34" charset="0"/>
        <a:buChar char="_"/>
        <a:defRPr sz="1300" kern="1200">
          <a:solidFill>
            <a:schemeClr val="tx1"/>
          </a:solidFill>
          <a:latin typeface="Helvetica 75 Bold"/>
          <a:ea typeface="+mn-ea"/>
          <a:cs typeface="+mn-cs"/>
        </a:defRPr>
      </a:lvl4pPr>
      <a:lvl5pPr marL="433388" indent="-142875" algn="l" defTabSz="549275" rtl="0" eaLnBrk="0" fontAlgn="base" hangingPunct="0">
        <a:spcBef>
          <a:spcPct val="0"/>
        </a:spcBef>
        <a:spcAft>
          <a:spcPts val="650"/>
        </a:spcAft>
        <a:buClr>
          <a:schemeClr val="tx2"/>
        </a:buClr>
        <a:buFont typeface="Helvetica 45 Light" pitchFamily="34" charset="0"/>
        <a:buChar char="_"/>
        <a:defRPr sz="1300" kern="1200">
          <a:solidFill>
            <a:schemeClr val="tx1"/>
          </a:solidFill>
          <a:latin typeface="Helvetica 75 Bold"/>
          <a:ea typeface="+mn-ea"/>
          <a:cs typeface="+mn-cs"/>
        </a:defRPr>
      </a:lvl5pPr>
      <a:lvl6pPr marL="1515101" indent="-137737" algn="l" defTabSz="550945" rtl="0" eaLnBrk="1" latinLnBrk="0" hangingPunct="1">
        <a:lnSpc>
          <a:spcPct val="90000"/>
        </a:lnSpc>
        <a:spcBef>
          <a:spcPts val="30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790572" indent="-137737" algn="l" defTabSz="550945" rtl="0" eaLnBrk="1" latinLnBrk="0" hangingPunct="1">
        <a:lnSpc>
          <a:spcPct val="90000"/>
        </a:lnSpc>
        <a:spcBef>
          <a:spcPts val="30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2066045" indent="-137737" algn="l" defTabSz="550945" rtl="0" eaLnBrk="1" latinLnBrk="0" hangingPunct="1">
        <a:lnSpc>
          <a:spcPct val="90000"/>
        </a:lnSpc>
        <a:spcBef>
          <a:spcPts val="30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341516" indent="-137737" algn="l" defTabSz="550945" rtl="0" eaLnBrk="1" latinLnBrk="0" hangingPunct="1">
        <a:lnSpc>
          <a:spcPct val="90000"/>
        </a:lnSpc>
        <a:spcBef>
          <a:spcPts val="301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094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75473" algn="l" defTabSz="55094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50945" algn="l" defTabSz="55094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26418" algn="l" defTabSz="55094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01889" algn="l" defTabSz="55094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7363" algn="l" defTabSz="55094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52835" algn="l" defTabSz="55094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309" algn="l" defTabSz="55094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203780" algn="l" defTabSz="55094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339725" y="339724"/>
            <a:ext cx="8470900" cy="62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dirty="0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6550" y="1304385"/>
            <a:ext cx="8474075" cy="316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dirty="0" smtClean="0"/>
          </a:p>
        </p:txBody>
      </p:sp>
      <p:sp>
        <p:nvSpPr>
          <p:cNvPr id="4" name="Text Placeholder 10"/>
          <p:cNvSpPr txBox="1">
            <a:spLocks/>
          </p:cNvSpPr>
          <p:nvPr/>
        </p:nvSpPr>
        <p:spPr>
          <a:xfrm>
            <a:off x="336550" y="4471988"/>
            <a:ext cx="275010" cy="334961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lang="en-GB"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lang="en-GB"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5" name="Text Placeholder 10"/>
          <p:cNvSpPr txBox="1">
            <a:spLocks/>
          </p:cNvSpPr>
          <p:nvPr/>
        </p:nvSpPr>
        <p:spPr>
          <a:xfrm>
            <a:off x="656231" y="4467225"/>
            <a:ext cx="8151220" cy="339726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r>
              <a:rPr lang="en-GB" sz="800">
                <a:solidFill>
                  <a:srgbClr val="FF6600"/>
                </a:solidFill>
                <a:latin typeface="Helvetica 75 Bold" panose="020B0804020202020204" pitchFamily="34" charset="0"/>
              </a:rPr>
              <a:t>Orange Restricted</a:t>
            </a:r>
          </a:p>
        </p:txBody>
      </p:sp>
    </p:spTree>
    <p:extLst>
      <p:ext uri="{BB962C8B-B14F-4D97-AF65-F5344CB8AC3E}">
        <p14:creationId xmlns:p14="http://schemas.microsoft.com/office/powerpoint/2010/main" val="2390492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</p:sldLayoutIdLst>
  <p:transition spd="med"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514350" rtl="0" eaLnBrk="1" fontAlgn="base" hangingPunct="1">
        <a:lnSpc>
          <a:spcPct val="90000"/>
        </a:lnSpc>
        <a:spcBef>
          <a:spcPct val="0"/>
        </a:spcBef>
        <a:spcAft>
          <a:spcPts val="0"/>
        </a:spcAft>
        <a:defRPr sz="2000" kern="1200">
          <a:solidFill>
            <a:srgbClr val="FF6600"/>
          </a:solidFill>
          <a:latin typeface="Helvetica 75 Bold" panose="020B0804020202020204" pitchFamily="34" charset="0"/>
          <a:ea typeface="ＭＳ Ｐゴシック" pitchFamily="34" charset="-128"/>
          <a:cs typeface="+mj-cs"/>
        </a:defRPr>
      </a:lvl1pPr>
      <a:lvl2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2pPr>
      <a:lvl3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3pPr>
      <a:lvl4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4pPr>
      <a:lvl5pPr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5pPr>
      <a:lvl6pPr marL="4572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6pPr>
      <a:lvl7pPr marL="9144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7pPr>
      <a:lvl8pPr marL="13716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8pPr>
      <a:lvl9pPr marL="1828800" algn="l" defTabSz="514350" rtl="0" eaLnBrk="1" fontAlgn="base" hangingPunct="1">
        <a:lnSpc>
          <a:spcPct val="90000"/>
        </a:lnSpc>
        <a:spcBef>
          <a:spcPct val="0"/>
        </a:spcBef>
        <a:spcAft>
          <a:spcPts val="1200"/>
        </a:spcAft>
        <a:defRPr sz="1600">
          <a:solidFill>
            <a:schemeClr val="tx2"/>
          </a:solidFill>
          <a:latin typeface="Helvetica 75" pitchFamily="34" charset="0"/>
          <a:ea typeface="ＭＳ Ｐゴシック" pitchFamily="34" charset="-128"/>
        </a:defRPr>
      </a:lvl9pPr>
    </p:titleStyle>
    <p:bodyStyle>
      <a:lvl1pPr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Font typeface="Arial" pitchFamily="34" charset="0"/>
        <a:defRPr sz="1400" kern="1200">
          <a:solidFill>
            <a:srgbClr val="FF6600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1pPr>
      <a:lvl2pPr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Font typeface="Arial" pitchFamily="34" charset="0"/>
        <a:defRPr sz="14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2pPr>
      <a:lvl3pPr marL="133350" indent="-133350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Helvetica 75" panose="020B0804020202020204" pitchFamily="34" charset="0"/>
        <a:buChar char="−"/>
        <a:defRPr sz="14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3pPr>
      <a:lvl4pPr marL="271463" indent="-134938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Helvetica 75" panose="020B0804020202020204" pitchFamily="34" charset="0"/>
        <a:buChar char="−"/>
        <a:defRPr sz="14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4pPr>
      <a:lvl5pPr marL="406400" indent="-134938" algn="l" defTabSz="514350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Helvetica 75" panose="020B0804020202020204" pitchFamily="34" charset="0"/>
        <a:buChar char="−"/>
        <a:defRPr sz="1400" kern="1200">
          <a:solidFill>
            <a:schemeClr val="tx1"/>
          </a:solidFill>
          <a:latin typeface="Helvetica 75 Bold" panose="020B0804020202020204" pitchFamily="34" charset="0"/>
          <a:ea typeface="ＭＳ Ｐゴシック" pitchFamily="34" charset="-128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ngelibrairie.com/visuels/illustration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ngelibrairie.com/visuels/banque-images?marque=orange-hero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orangelibrairie.com/visuels/banque-images?marque=orange-her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3.jpe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nd.orange.com/newguidelines/index.php#/colou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rand.orange.com/newguidelines/index.php#/animation" TargetMode="Externa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nd.orange.com/newguidelines/index.php#/grids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ngelibraire.com/" TargetMode="External"/><Relationship Id="rId2" Type="http://schemas.openxmlformats.org/officeDocument/2006/relationships/hyperlink" Target="http://www.brand.orange.com/newguidelin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39725" y="339725"/>
            <a:ext cx="8336731" cy="34607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fr-FR" sz="4400" dirty="0" smtClean="0">
                <a:solidFill>
                  <a:schemeClr val="bg2"/>
                </a:solidFill>
              </a:rPr>
              <a:t>Règles</a:t>
            </a:r>
          </a:p>
          <a:p>
            <a:pPr>
              <a:lnSpc>
                <a:spcPct val="85000"/>
              </a:lnSpc>
            </a:pPr>
            <a:r>
              <a:rPr lang="fr-FR" sz="4400" dirty="0" smtClean="0">
                <a:solidFill>
                  <a:schemeClr val="bg2"/>
                </a:solidFill>
              </a:rPr>
              <a:t>Nouvelle plateforme de communication</a:t>
            </a:r>
            <a:endParaRPr lang="fr-FR" sz="4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313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9726" y="339725"/>
            <a:ext cx="7256609" cy="503833"/>
          </a:xfrm>
        </p:spPr>
        <p:txBody>
          <a:bodyPr/>
          <a:lstStyle/>
          <a:p>
            <a:r>
              <a:rPr lang="fr-FR" sz="2400" dirty="0" smtClean="0"/>
              <a:t>Positionnement du texte en print et en digital 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251520" y="915566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Dans un cadre ou une découpe, centrer le texte.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23528" y="2768610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Or cadre ou découpe, </a:t>
            </a:r>
          </a:p>
          <a:p>
            <a:r>
              <a:rPr lang="fr-FR" dirty="0" smtClean="0"/>
              <a:t>ferrer le texte à gauche.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6"/>
          <a:stretch/>
        </p:blipFill>
        <p:spPr bwMode="auto">
          <a:xfrm>
            <a:off x="4708693" y="2852056"/>
            <a:ext cx="1946898" cy="21539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71" y="915567"/>
            <a:ext cx="1213250" cy="12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142" y="915566"/>
            <a:ext cx="1248418" cy="121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6012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3800" dirty="0" smtClean="0"/>
              <a:t>3.</a:t>
            </a:r>
          </a:p>
          <a:p>
            <a:r>
              <a:rPr lang="fr-FR" sz="4400" dirty="0" smtClean="0"/>
              <a:t>Les illustrations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6870881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7758" y="915566"/>
            <a:ext cx="64087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Plus épurées, graphiques et colorées, nos </a:t>
            </a:r>
            <a:r>
              <a:rPr lang="fr-FR" dirty="0" smtClean="0"/>
              <a:t>illustrations sont </a:t>
            </a:r>
            <a:r>
              <a:rPr lang="fr-FR" dirty="0"/>
              <a:t>désormais en flat design</a:t>
            </a:r>
            <a:r>
              <a:rPr lang="fr-FR" dirty="0" smtClean="0"/>
              <a:t>.</a:t>
            </a:r>
          </a:p>
          <a:p>
            <a:endParaRPr lang="fr-FR" dirty="0"/>
          </a:p>
        </p:txBody>
      </p:sp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339727" y="339725"/>
            <a:ext cx="4426308" cy="503833"/>
          </a:xfrm>
        </p:spPr>
        <p:txBody>
          <a:bodyPr/>
          <a:lstStyle/>
          <a:p>
            <a:r>
              <a:rPr lang="fr-FR" sz="2400" dirty="0" smtClean="0"/>
              <a:t>Style d’illustrations</a:t>
            </a:r>
            <a:endParaRPr lang="fr-FR" sz="24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090" y="1779588"/>
            <a:ext cx="1008063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4590" y="1779588"/>
            <a:ext cx="10096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678" y="1779588"/>
            <a:ext cx="1003300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5178" y="1779588"/>
            <a:ext cx="1008062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95090" y="2851150"/>
            <a:ext cx="1008063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4590" y="2862263"/>
            <a:ext cx="1004888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55678" y="2851150"/>
            <a:ext cx="1003300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35178" y="2862263"/>
            <a:ext cx="1008062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15616" y="1779588"/>
            <a:ext cx="993775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04503" y="2834021"/>
            <a:ext cx="1004888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505153" y="1779588"/>
            <a:ext cx="10191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0"/>
          <p:cNvPicPr>
            <a:picLocks noChangeAspect="1" noChangeArrowheads="1"/>
          </p:cNvPicPr>
          <p:nvPr/>
        </p:nvPicPr>
        <p:blipFill>
          <a:blip r:embed="rId14" cstate="print"/>
          <a:srcRect t="2" b="1527"/>
          <a:stretch>
            <a:fillRect/>
          </a:stretch>
        </p:blipFill>
        <p:spPr bwMode="auto">
          <a:xfrm>
            <a:off x="6505153" y="2859088"/>
            <a:ext cx="1019175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87803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50000" b="67151"/>
          <a:stretch/>
        </p:blipFill>
        <p:spPr bwMode="auto">
          <a:xfrm>
            <a:off x="611561" y="1203598"/>
            <a:ext cx="1877994" cy="205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339727" y="339725"/>
            <a:ext cx="4426308" cy="503833"/>
          </a:xfrm>
        </p:spPr>
        <p:txBody>
          <a:bodyPr/>
          <a:lstStyle/>
          <a:p>
            <a:r>
              <a:rPr lang="fr-FR" sz="2400" dirty="0" smtClean="0"/>
              <a:t>Couleurs des d’illustrations</a:t>
            </a:r>
            <a:endParaRPr lang="fr-FR" sz="2400" dirty="0"/>
          </a:p>
        </p:txBody>
      </p:sp>
      <p:sp>
        <p:nvSpPr>
          <p:cNvPr id="2" name="Rectangle 1"/>
          <p:cNvSpPr/>
          <p:nvPr/>
        </p:nvSpPr>
        <p:spPr>
          <a:xfrm>
            <a:off x="2699791" y="1131590"/>
            <a:ext cx="497186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Helvetica 55 Roman" panose="020B0604020202020204" pitchFamily="2" charset="0"/>
              </a:rPr>
              <a:t>Elles utilisent toujours notre palette de couleurs secondaires avec une touche </a:t>
            </a:r>
            <a:r>
              <a:rPr lang="fr-FR" dirty="0" smtClean="0">
                <a:latin typeface="Helvetica 55 Roman" panose="020B0604020202020204" pitchFamily="2" charset="0"/>
              </a:rPr>
              <a:t>de orange </a:t>
            </a:r>
            <a:r>
              <a:rPr lang="fr-FR" dirty="0">
                <a:latin typeface="Helvetica 55 Roman" panose="020B0604020202020204" pitchFamily="2" charset="0"/>
              </a:rPr>
              <a:t>qui met l’accent sur l’élément essentiel</a:t>
            </a:r>
            <a:r>
              <a:rPr lang="fr-FR" dirty="0" smtClean="0">
                <a:latin typeface="Helvetica 55 Roman" panose="020B0604020202020204" pitchFamily="2" charset="0"/>
              </a:rPr>
              <a:t>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Les nuances plus claires et plus sombres des couleurs secondaires sont utilisées sur les illustrations pour donner plus de dynamisme.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Cependant, le fond de l’illustration doit uniquement être dans l’une des 5 couleurs secondaires. </a:t>
            </a:r>
          </a:p>
          <a:p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699791" y="3651870"/>
            <a:ext cx="561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Cas particulier : Pour les couleurs de peau une palette spécifique sera bientôt disponible.</a:t>
            </a:r>
            <a:endParaRPr lang="fr-FR" dirty="0"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8366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339727" y="339725"/>
            <a:ext cx="4426308" cy="503833"/>
          </a:xfrm>
        </p:spPr>
        <p:txBody>
          <a:bodyPr/>
          <a:lstStyle/>
          <a:p>
            <a:r>
              <a:rPr lang="fr-FR" sz="2400" dirty="0" smtClean="0"/>
              <a:t>Utilisation des d’illustrations</a:t>
            </a:r>
            <a:endParaRPr lang="fr-FR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260823"/>
            <a:ext cx="25527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231369"/>
            <a:ext cx="25146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68480"/>
            <a:ext cx="25050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42950" y="970151"/>
            <a:ext cx="7702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 55 Roman" panose="020B0604020202020204" pitchFamily="2" charset="0"/>
              </a:rPr>
              <a:t>Nos illustrations peuvent prendre la forme d’une découpe ou être utilisées pleine page.</a:t>
            </a:r>
          </a:p>
          <a:p>
            <a:r>
              <a:rPr lang="fr-FR" dirty="0">
                <a:latin typeface="Helvetica 55 Roman" panose="020B0604020202020204" pitchFamily="2" charset="0"/>
              </a:rPr>
              <a:t>Choisissez une illustration qui ne sature pas la découpe</a:t>
            </a:r>
            <a:r>
              <a:rPr lang="fr-FR" dirty="0" smtClean="0">
                <a:latin typeface="Helvetica 55 Roman" panose="020B0604020202020204" pitchFamily="2" charset="0"/>
              </a:rPr>
              <a:t>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Les illustrations utilisées pleine page peuvent s’adapter au format avec un fond de couleur qui s’étend sur la totalité de la page</a:t>
            </a:r>
            <a:r>
              <a:rPr lang="fr-FR" dirty="0" smtClean="0">
                <a:latin typeface="Helvetica 55 Roman" panose="020B0604020202020204" pitchFamily="2" charset="0"/>
              </a:rPr>
              <a:t>.</a:t>
            </a:r>
            <a:endParaRPr lang="fr-FR" dirty="0"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23406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339727" y="339725"/>
            <a:ext cx="4426308" cy="503833"/>
          </a:xfrm>
        </p:spPr>
        <p:txBody>
          <a:bodyPr/>
          <a:lstStyle/>
          <a:p>
            <a:r>
              <a:rPr lang="fr-FR" sz="2400" dirty="0" smtClean="0"/>
              <a:t>Utilisation des d’illustrations</a:t>
            </a:r>
            <a:endParaRPr lang="fr-FR" sz="2400" dirty="0"/>
          </a:p>
        </p:txBody>
      </p:sp>
      <p:sp>
        <p:nvSpPr>
          <p:cNvPr id="2" name="Rectangle 1"/>
          <p:cNvSpPr/>
          <p:nvPr/>
        </p:nvSpPr>
        <p:spPr>
          <a:xfrm>
            <a:off x="323528" y="971892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Les illustrations peuvent être utilisées sur l’ensemble de nos supports de communication (interne et externe).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98782" y="1904514"/>
            <a:ext cx="3805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Sur une affiche </a:t>
            </a:r>
          </a:p>
          <a:p>
            <a:r>
              <a:rPr lang="fr-FR" dirty="0"/>
              <a:t>(</a:t>
            </a:r>
            <a:r>
              <a:rPr lang="fr-FR" dirty="0" smtClean="0"/>
              <a:t>en découpe ou arrière-plan)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357152"/>
            <a:ext cx="2479517" cy="223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3707904" y="1968314"/>
            <a:ext cx="168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digital</a:t>
            </a:r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422081"/>
            <a:ext cx="2302569" cy="178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6485724" y="1968313"/>
            <a:ext cx="168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évènementiel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1628" y="1706251"/>
            <a:ext cx="3944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 exemple ….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29" y="2466301"/>
            <a:ext cx="1647167" cy="181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61" y="2466302"/>
            <a:ext cx="1508562" cy="181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0826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23528" y="2139702"/>
            <a:ext cx="74888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 55 Roman" panose="020B0604020202020204" pitchFamily="2" charset="0"/>
              </a:rPr>
              <a:t>A retenir avant de créer ou de demander une nouvelle illustration: </a:t>
            </a:r>
            <a:endParaRPr lang="fr-FR" dirty="0" smtClean="0">
              <a:latin typeface="Helvetica 55 Roman" panose="020B0604020202020204" pitchFamily="2" charset="0"/>
            </a:endParaRPr>
          </a:p>
          <a:p>
            <a:endParaRPr lang="fr-FR" dirty="0">
              <a:latin typeface="Helvetica 55 Roman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Helvetica 55 Roman" panose="020B0604020202020204" pitchFamily="2" charset="0"/>
              </a:rPr>
              <a:t>le style est épuré, graphique, flat design, contemporain et coloré. Nous utilisons des formes simples on ne s’encombre pas de détail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Helvetica 55 Roman" panose="020B0604020202020204" pitchFamily="2" charset="0"/>
              </a:rPr>
              <a:t>le sujet doit être focalisé et sans équivoque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Helvetica 55 Roman" panose="020B0604020202020204" pitchFamily="2" charset="0"/>
              </a:rPr>
              <a:t>d’une façon générale créez des illustrations à partir des mots clés issus de nos thèmes essentiels ou de produits ou services qui constituent notre réponse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Helvetica 55 Roman" panose="020B0604020202020204" pitchFamily="2" charset="0"/>
              </a:rPr>
              <a:t>les illustrations doivent être colorées mais n’utilisez jamais toutes les couleurs de la palette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Helvetica 55 Roman" panose="020B0604020202020204" pitchFamily="2" charset="0"/>
              </a:rPr>
              <a:t>les illustrations doivent toujours être créées sous forme vectorisée (en .ai ou .</a:t>
            </a:r>
            <a:r>
              <a:rPr lang="fr-FR" dirty="0" err="1">
                <a:latin typeface="Helvetica 55 Roman" panose="020B0604020202020204" pitchFamily="2" charset="0"/>
              </a:rPr>
              <a:t>eps</a:t>
            </a:r>
            <a:r>
              <a:rPr lang="fr-FR" dirty="0">
                <a:latin typeface="Helvetica 55 Roman" panose="020B0604020202020204" pitchFamily="2" charset="0"/>
              </a:rPr>
              <a:t>) pour s’adapter à tous les </a:t>
            </a:r>
            <a:r>
              <a:rPr lang="fr-FR" dirty="0" smtClean="0">
                <a:latin typeface="Helvetica 55 Roman" panose="020B0604020202020204" pitchFamily="2" charset="0"/>
              </a:rPr>
              <a:t>formats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>
          <a:xfrm>
            <a:off x="339726" y="339725"/>
            <a:ext cx="6392513" cy="503833"/>
          </a:xfrm>
        </p:spPr>
        <p:txBody>
          <a:bodyPr/>
          <a:lstStyle/>
          <a:p>
            <a:r>
              <a:rPr lang="fr-FR" sz="2400" dirty="0" smtClean="0"/>
              <a:t>Achat et création d’illustrations</a:t>
            </a:r>
            <a:endParaRPr lang="fr-FR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323528" y="1041579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 55 Roman" panose="020B0604020202020204" pitchFamily="2" charset="0"/>
              </a:rPr>
              <a:t>Vous pouvez </a:t>
            </a:r>
            <a:r>
              <a:rPr lang="fr-FR" dirty="0" smtClean="0">
                <a:latin typeface="Helvetica 55 Roman" panose="020B0604020202020204" pitchFamily="2" charset="0"/>
              </a:rPr>
              <a:t>créer ou </a:t>
            </a:r>
            <a:r>
              <a:rPr lang="fr-FR" dirty="0">
                <a:latin typeface="Helvetica 55 Roman" panose="020B0604020202020204" pitchFamily="2" charset="0"/>
              </a:rPr>
              <a:t>acheter des illustrations en flat design sur des banques d’images (</a:t>
            </a:r>
            <a:r>
              <a:rPr lang="fr-FR" dirty="0" err="1">
                <a:latin typeface="Helvetica 55 Roman" panose="020B0604020202020204" pitchFamily="2" charset="0"/>
              </a:rPr>
              <a:t>shutterstock</a:t>
            </a:r>
            <a:r>
              <a:rPr lang="fr-FR" dirty="0">
                <a:latin typeface="Helvetica 55 Roman" panose="020B0604020202020204" pitchFamily="2" charset="0"/>
              </a:rPr>
              <a:t>, </a:t>
            </a:r>
            <a:r>
              <a:rPr lang="fr-FR" dirty="0" err="1">
                <a:latin typeface="Helvetica 55 Roman" panose="020B0604020202020204" pitchFamily="2" charset="0"/>
              </a:rPr>
              <a:t>deposit</a:t>
            </a:r>
            <a:r>
              <a:rPr lang="fr-FR" dirty="0">
                <a:latin typeface="Helvetica 55 Roman" panose="020B0604020202020204" pitchFamily="2" charset="0"/>
              </a:rPr>
              <a:t> photo</a:t>
            </a:r>
            <a:r>
              <a:rPr lang="fr-FR" dirty="0" smtClean="0">
                <a:latin typeface="Helvetica 55 Roman" panose="020B0604020202020204" pitchFamily="2" charset="0"/>
              </a:rPr>
              <a:t>…).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Si vous achetez une illustration sur une banque d’image, il faudra remplacer </a:t>
            </a:r>
            <a:r>
              <a:rPr lang="fr-FR" dirty="0">
                <a:latin typeface="Helvetica 55 Roman" panose="020B0604020202020204" pitchFamily="2" charset="0"/>
              </a:rPr>
              <a:t>les couleurs de base de l’illustration par nos propres couleurs secondaires. (Vérifier les conditions d’utilisation</a:t>
            </a:r>
            <a:r>
              <a:rPr lang="fr-FR" dirty="0" smtClean="0">
                <a:latin typeface="Helvetica 55 Roman" panose="020B0604020202020204" pitchFamily="2" charset="0"/>
              </a:rPr>
              <a:t>)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475656" y="4586508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illustrations disponibles sur Orange Librairie </a:t>
            </a:r>
            <a:r>
              <a:rPr lang="fr-FR" dirty="0" smtClean="0">
                <a:hlinkClick r:id="rId2"/>
              </a:rPr>
              <a:t>ici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820370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1"/>
          <p:cNvSpPr>
            <a:spLocks noGrp="1"/>
          </p:cNvSpPr>
          <p:nvPr>
            <p:ph idx="1"/>
          </p:nvPr>
        </p:nvSpPr>
        <p:spPr>
          <a:xfrm>
            <a:off x="339726" y="339725"/>
            <a:ext cx="6896570" cy="503833"/>
          </a:xfrm>
        </p:spPr>
        <p:txBody>
          <a:bodyPr/>
          <a:lstStyle/>
          <a:p>
            <a:r>
              <a:rPr lang="fr-FR" sz="2400" dirty="0" smtClean="0"/>
              <a:t>Exemple d’illustrations personnalisées</a:t>
            </a:r>
            <a:endParaRPr lang="fr-FR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42053"/>
            <a:ext cx="245819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42053"/>
            <a:ext cx="251283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42053"/>
            <a:ext cx="2486676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9895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3800" dirty="0" smtClean="0"/>
              <a:t>4.</a:t>
            </a:r>
          </a:p>
          <a:p>
            <a:r>
              <a:rPr lang="fr-FR" sz="4400" dirty="0" smtClean="0"/>
              <a:t>Les photos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501813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267494"/>
            <a:ext cx="8136903" cy="503833"/>
          </a:xfrm>
        </p:spPr>
        <p:txBody>
          <a:bodyPr/>
          <a:lstStyle/>
          <a:p>
            <a:r>
              <a:rPr lang="fr-FR" sz="2400" dirty="0" smtClean="0"/>
              <a:t>Les photos Hero</a:t>
            </a:r>
            <a:endParaRPr lang="fr-FR" sz="2400" dirty="0"/>
          </a:p>
        </p:txBody>
      </p:sp>
      <p:sp>
        <p:nvSpPr>
          <p:cNvPr id="3" name="Rectangle 2"/>
          <p:cNvSpPr/>
          <p:nvPr/>
        </p:nvSpPr>
        <p:spPr>
          <a:xfrm>
            <a:off x="3275856" y="843556"/>
            <a:ext cx="54726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Helvetica 55 Roman" panose="020B0604020202020204" pitchFamily="2" charset="0"/>
              </a:rPr>
              <a:t>Nous avons trois styles de </a:t>
            </a:r>
            <a:r>
              <a:rPr lang="fr-FR" dirty="0" smtClean="0">
                <a:latin typeface="Helvetica 55 Roman" panose="020B0604020202020204" pitchFamily="2" charset="0"/>
              </a:rPr>
              <a:t>photographies. Combinés, ces trois styles nous aident à raconter des histoires vraies.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Les portraits : mettre l’accent sur des personnes</a:t>
            </a:r>
          </a:p>
          <a:p>
            <a:r>
              <a:rPr lang="fr-FR" dirty="0">
                <a:latin typeface="Helvetica 55 Roman" panose="020B0604020202020204" pitchFamily="2" charset="0"/>
              </a:rPr>
              <a:t>ou des petits </a:t>
            </a:r>
            <a:r>
              <a:rPr lang="fr-FR" dirty="0" smtClean="0">
                <a:latin typeface="Helvetica 55 Roman" panose="020B0604020202020204" pitchFamily="2" charset="0"/>
              </a:rPr>
              <a:t>groupes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Les objets et appareils : présenter les objets en </a:t>
            </a:r>
            <a:r>
              <a:rPr lang="fr-FR" dirty="0" smtClean="0">
                <a:latin typeface="Helvetica 55 Roman" panose="020B0604020202020204" pitchFamily="2" charset="0"/>
              </a:rPr>
              <a:t>situation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Les actions : montrer ce que le client aime faire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43558"/>
            <a:ext cx="2838251" cy="255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51520" y="3579030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/>
            <a:r>
              <a:rPr lang="fr-FR" altLang="en-US" dirty="0" smtClean="0">
                <a:latin typeface="Helvetica 55 Roman" panose="020B0604020202020204" pitchFamily="2" charset="0"/>
              </a:rPr>
              <a:t>Ces photos sont à utiliser pour </a:t>
            </a:r>
            <a:r>
              <a:rPr lang="fr-FR" altLang="en-US" dirty="0">
                <a:latin typeface="Helvetica 55 Roman" panose="020B0604020202020204" pitchFamily="2" charset="0"/>
              </a:rPr>
              <a:t>nos supports de communication les plus exposés : </a:t>
            </a:r>
            <a:r>
              <a:rPr lang="fr-FR" altLang="en-US" dirty="0" smtClean="0">
                <a:latin typeface="Helvetica 55 Roman" panose="020B0604020202020204" pitchFamily="2" charset="0"/>
              </a:rPr>
              <a:t>Affiches, </a:t>
            </a:r>
            <a:r>
              <a:rPr lang="fr-FR" altLang="en-US" dirty="0">
                <a:latin typeface="Helvetica 55 Roman" panose="020B0604020202020204" pitchFamily="2" charset="0"/>
              </a:rPr>
              <a:t>espaces vedette sur nos pages Web, couverture </a:t>
            </a:r>
            <a:r>
              <a:rPr lang="fr-FR" altLang="en-US" dirty="0" smtClean="0">
                <a:latin typeface="Helvetica 55 Roman" panose="020B0604020202020204" pitchFamily="2" charset="0"/>
              </a:rPr>
              <a:t>de magazine …</a:t>
            </a:r>
            <a:endParaRPr lang="fr-FR" altLang="en-US" dirty="0">
              <a:solidFill>
                <a:srgbClr val="FFFFFF"/>
              </a:solidFill>
              <a:latin typeface="Helvetica 55 Roman" panose="020B06040202020202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71871" y="4278731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Photos disponibles sur Orange Librairie </a:t>
            </a:r>
            <a:r>
              <a:rPr lang="fr-FR" dirty="0" smtClean="0">
                <a:hlinkClick r:id="rId3"/>
              </a:rPr>
              <a:t>ici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275856" y="2874881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  <a:latin typeface="Helvetica 55 Roman" panose="020B0604020202020204" pitchFamily="2" charset="0"/>
              </a:rPr>
              <a:t>Les photos Hero reprennent toujours une couleur secondaire. </a:t>
            </a:r>
            <a:endParaRPr lang="fr-FR" dirty="0">
              <a:solidFill>
                <a:srgbClr val="FF6600"/>
              </a:solidFill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187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3800" dirty="0" smtClean="0"/>
              <a:t>1.</a:t>
            </a:r>
          </a:p>
          <a:p>
            <a:r>
              <a:rPr lang="fr-FR" sz="4400" dirty="0" smtClean="0"/>
              <a:t>Les couleurs 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8974910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3528" y="267494"/>
            <a:ext cx="8136903" cy="503833"/>
          </a:xfrm>
        </p:spPr>
        <p:txBody>
          <a:bodyPr/>
          <a:lstStyle/>
          <a:p>
            <a:r>
              <a:rPr lang="fr-FR" sz="2400" dirty="0" smtClean="0"/>
              <a:t>Les photos secondaires </a:t>
            </a:r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404934" y="4271468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Photos disponibles sur Orange Librairie </a:t>
            </a:r>
            <a:r>
              <a:rPr lang="fr-FR" dirty="0" smtClean="0">
                <a:hlinkClick r:id="rId2"/>
              </a:rPr>
              <a:t>ici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635896" y="915566"/>
            <a:ext cx="41044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 55 Roman" panose="020B0604020202020204" pitchFamily="2" charset="0"/>
              </a:rPr>
              <a:t>Les photos secondaires sont utilisées pour des contenus plus quotidiens. Par exemple un article sur le réseau pourra montrer des </a:t>
            </a:r>
            <a:r>
              <a:rPr lang="fr-FR" dirty="0" smtClean="0">
                <a:latin typeface="Helvetica 55 Roman" panose="020B0604020202020204" pitchFamily="2" charset="0"/>
              </a:rPr>
              <a:t>pylônes </a:t>
            </a:r>
            <a:r>
              <a:rPr lang="fr-FR" dirty="0">
                <a:latin typeface="Helvetica 55 Roman" panose="020B0604020202020204" pitchFamily="2" charset="0"/>
              </a:rPr>
              <a:t>ou des équipements techniques</a:t>
            </a:r>
            <a:r>
              <a:rPr lang="fr-FR" dirty="0" smtClean="0">
                <a:latin typeface="Helvetica 55 Roman" panose="020B0604020202020204" pitchFamily="2" charset="0"/>
              </a:rPr>
              <a:t>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Vous pouvez utiliser les images existantes de notre banque d’images, ou si nécessaire des photos plus spécifiques issues d’autres banques d’images</a:t>
            </a:r>
            <a:r>
              <a:rPr lang="fr-FR" dirty="0" smtClean="0">
                <a:latin typeface="Helvetica 55 Roman" panose="020B0604020202020204" pitchFamily="2" charset="0"/>
              </a:rPr>
              <a:t>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Comme les photos emblématiques, choisissez des photos simples, naturelles et en lien direct avec l’article traité et évitez les photos trop métaphoriques.</a:t>
            </a:r>
            <a:endParaRPr lang="fr-FR" dirty="0">
              <a:effectLst/>
              <a:latin typeface="Helvetica 55 Roman" panose="020B0604020202020204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4" y="1067239"/>
            <a:ext cx="2861080" cy="287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9541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323528" y="267494"/>
            <a:ext cx="8136903" cy="503833"/>
          </a:xfrm>
        </p:spPr>
        <p:txBody>
          <a:bodyPr/>
          <a:lstStyle/>
          <a:p>
            <a:r>
              <a:rPr lang="fr-FR" sz="2400" dirty="0" smtClean="0"/>
              <a:t>Gestion des espaces libres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323528" y="915566"/>
            <a:ext cx="3744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Souvenez-vous que la plupart de nos images seront utilisées avec d’autres éléments graphiques (le cadre, la découpe, le logo, du texte).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Laissez assez d’espace pour intégrer ces éléments ou pour pouvoir utiliser la photo pour remplir une découpe.</a:t>
            </a:r>
            <a:endParaRPr lang="fr-FR" dirty="0">
              <a:latin typeface="Helvetica 55 Roman" panose="020B0604020202020204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55526"/>
            <a:ext cx="3778584" cy="401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61573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 bwMode="auto">
          <a:xfrm>
            <a:off x="492126" y="492125"/>
            <a:ext cx="8470899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defRPr sz="3000" kern="1200" baseline="0">
                <a:solidFill>
                  <a:srgbClr val="FF6600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1pPr>
            <a:lvl2pPr marL="401638" marR="0" indent="-401638" algn="l" defTabSz="51435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fr-FR" sz="3000" kern="1200" dirty="0" smtClean="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401638" indent="-401638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3pPr>
            <a:lvl4pPr marL="401638" indent="-401638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4pPr>
            <a:lvl5pPr marL="0" indent="0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3800" dirty="0" smtClean="0"/>
              <a:t>5.</a:t>
            </a:r>
          </a:p>
          <a:p>
            <a:r>
              <a:rPr lang="fr-FR" sz="4400" dirty="0" smtClean="0"/>
              <a:t>La signature 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2735897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95536" y="824394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 55 Roman" panose="020B0604020202020204" pitchFamily="2" charset="0"/>
                <a:cs typeface="Helvetica"/>
              </a:rPr>
              <a:t>La signature fonctionne avec les essentiels pour mettre en valeur le rôle d’Orange sur chaque thème</a:t>
            </a:r>
            <a:r>
              <a:rPr lang="fr-FR" dirty="0" smtClean="0">
                <a:latin typeface="Helvetica 55 Roman" panose="020B0604020202020204" pitchFamily="2" charset="0"/>
                <a:cs typeface="Helvetica"/>
              </a:rPr>
              <a:t>.</a:t>
            </a:r>
            <a:endParaRPr lang="fr-FR" dirty="0">
              <a:latin typeface="Helvetica 55 Roman" panose="020B0604020202020204" pitchFamily="2" charset="0"/>
              <a:cs typeface="Helvetica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95535" y="1759917"/>
            <a:ext cx="4182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 55 Roman" panose="020B0604020202020204" pitchFamily="2" charset="0"/>
                <a:cs typeface="Helvetica"/>
              </a:rPr>
              <a:t>La signature doit être utilisée comme un « bloc </a:t>
            </a:r>
            <a:r>
              <a:rPr lang="fr-FR" dirty="0" smtClean="0">
                <a:latin typeface="Helvetica 55 Roman" panose="020B0604020202020204" pitchFamily="2" charset="0"/>
                <a:cs typeface="Helvetica"/>
              </a:rPr>
              <a:t>»</a:t>
            </a:r>
            <a:endParaRPr lang="fr-FR" dirty="0">
              <a:latin typeface="Helvetica 55 Roman" panose="020B0604020202020204" pitchFamily="2" charset="0"/>
              <a:cs typeface="Helvetica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95536" y="2339376"/>
            <a:ext cx="419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Helvetica 55 Roman" panose="020B0604020202020204" pitchFamily="2" charset="0"/>
              </a:rPr>
              <a:t>Elle doit être utilisée </a:t>
            </a:r>
            <a:r>
              <a:rPr lang="fr-FR" dirty="0">
                <a:solidFill>
                  <a:schemeClr val="bg2"/>
                </a:solidFill>
                <a:latin typeface="Helvetica 55 Roman" panose="020B0604020202020204" pitchFamily="2" charset="0"/>
                <a:cs typeface="Helvetica"/>
              </a:rPr>
              <a:t>dans toutes les communications </a:t>
            </a:r>
            <a:r>
              <a:rPr lang="fr-FR" dirty="0" smtClean="0">
                <a:solidFill>
                  <a:schemeClr val="bg2"/>
                </a:solidFill>
                <a:latin typeface="Helvetica 55 Roman" panose="020B0604020202020204" pitchFamily="2" charset="0"/>
                <a:cs typeface="Helvetica"/>
              </a:rPr>
              <a:t>media avec achat d’espace.</a:t>
            </a:r>
            <a:endParaRPr lang="fr-FR" dirty="0">
              <a:solidFill>
                <a:schemeClr val="bg2"/>
              </a:solidFill>
              <a:latin typeface="Helvetica 55 Roman" panose="020B0604020202020204" pitchFamily="2" charset="0"/>
              <a:cs typeface="Helvetica"/>
            </a:endParaRPr>
          </a:p>
        </p:txBody>
      </p:sp>
      <p:sp>
        <p:nvSpPr>
          <p:cNvPr id="9" name="Espace réservé du contenu 1"/>
          <p:cNvSpPr>
            <a:spLocks noGrp="1"/>
          </p:cNvSpPr>
          <p:nvPr>
            <p:ph idx="1"/>
          </p:nvPr>
        </p:nvSpPr>
        <p:spPr>
          <a:xfrm>
            <a:off x="339726" y="339725"/>
            <a:ext cx="8470899" cy="575841"/>
          </a:xfrm>
        </p:spPr>
        <p:txBody>
          <a:bodyPr/>
          <a:lstStyle/>
          <a:p>
            <a:r>
              <a:rPr lang="fr-FR" sz="2400" dirty="0" smtClean="0"/>
              <a:t>La signature </a:t>
            </a:r>
            <a:endParaRPr lang="fr-FR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3732"/>
            <a:ext cx="4164515" cy="165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2740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9726" y="339725"/>
            <a:ext cx="8572039" cy="4130675"/>
          </a:xfrm>
        </p:spPr>
        <p:txBody>
          <a:bodyPr/>
          <a:lstStyle/>
          <a:p>
            <a:r>
              <a:rPr lang="fr-FR" sz="2400" b="1" dirty="0" smtClean="0">
                <a:solidFill>
                  <a:schemeClr val="bg2"/>
                </a:solidFill>
                <a:latin typeface="+mj-lt"/>
                <a:cs typeface="Helvetica"/>
              </a:rPr>
              <a:t>Dans les films, </a:t>
            </a:r>
            <a:r>
              <a:rPr lang="fr-FR" sz="2400" b="1" dirty="0" smtClean="0">
                <a:latin typeface="+mj-lt"/>
                <a:cs typeface="Helvetica"/>
              </a:rPr>
              <a:t>la signature est animée</a:t>
            </a:r>
            <a:endParaRPr lang="fr-FR" sz="2400" b="1" dirty="0">
              <a:latin typeface="+mj-lt"/>
              <a:cs typeface="Helvetica"/>
            </a:endParaRPr>
          </a:p>
          <a:p>
            <a:pPr marL="0" indent="0">
              <a:buNone/>
            </a:pPr>
            <a:endParaRPr lang="fr-FR" sz="1200" dirty="0"/>
          </a:p>
          <a:p>
            <a:r>
              <a:rPr lang="fr-FR" sz="1800" dirty="0" smtClean="0">
                <a:latin typeface="Helvetica 55 Roman" panose="020B0604020202020204" pitchFamily="2" charset="0"/>
                <a:cs typeface="Helvetica"/>
              </a:rPr>
              <a:t/>
            </a:r>
            <a:br>
              <a:rPr lang="fr-FR" sz="1800" dirty="0" smtClean="0">
                <a:latin typeface="Helvetica 55 Roman" panose="020B0604020202020204" pitchFamily="2" charset="0"/>
                <a:cs typeface="Helvetica"/>
              </a:rPr>
            </a:br>
            <a:r>
              <a:rPr lang="fr-FR" sz="1800" dirty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L</a:t>
            </a:r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a signature vidéo est un </a:t>
            </a:r>
            <a:r>
              <a:rPr lang="fr-FR" sz="1800" dirty="0" smtClean="0">
                <a:latin typeface="Helvetica 55 Roman" panose="020B0604020202020204" pitchFamily="2" charset="0"/>
                <a:cs typeface="Helvetica"/>
              </a:rPr>
              <a:t>« bloc » animée de 3 secondes </a:t>
            </a:r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qui ne peut être modifié.</a:t>
            </a:r>
            <a:endParaRPr lang="fr-FR" sz="1800" dirty="0" smtClean="0">
              <a:latin typeface="Helvetica 55 Roman" panose="020B0604020202020204" pitchFamily="2" charset="0"/>
              <a:cs typeface="Helvetica"/>
            </a:endParaRPr>
          </a:p>
          <a:p>
            <a:endParaRPr lang="fr-FR" sz="1800" dirty="0">
              <a:latin typeface="Helvetica 55 Roman" panose="020B0604020202020204" pitchFamily="2" charset="0"/>
              <a:cs typeface="Helvetica"/>
            </a:endParaRPr>
          </a:p>
          <a:p>
            <a:r>
              <a:rPr lang="fr-FR" sz="1800" dirty="0" smtClean="0">
                <a:solidFill>
                  <a:srgbClr val="000000"/>
                </a:solidFill>
                <a:latin typeface="Helvetica 55 Roman" panose="020B0604020202020204" pitchFamily="2" charset="0"/>
                <a:cs typeface="Helvetica"/>
              </a:rPr>
              <a:t>Nous recommandons fortement de </a:t>
            </a:r>
            <a:r>
              <a:rPr lang="fr-FR" sz="1800" dirty="0" smtClean="0">
                <a:solidFill>
                  <a:schemeClr val="bg2"/>
                </a:solidFill>
                <a:latin typeface="Helvetica 55 Roman" panose="020B0604020202020204" pitchFamily="2" charset="0"/>
                <a:cs typeface="Helvetica"/>
              </a:rPr>
              <a:t>dire la phrase de signature en voix off</a:t>
            </a:r>
            <a:r>
              <a:rPr lang="fr-FR" sz="1800" dirty="0" smtClean="0">
                <a:solidFill>
                  <a:srgbClr val="000000"/>
                </a:solidFill>
                <a:latin typeface="Helvetica 55 Roman" panose="020B0604020202020204" pitchFamily="2" charset="0"/>
                <a:cs typeface="Helvetica"/>
              </a:rPr>
              <a:t> afin de l’installer.</a:t>
            </a:r>
          </a:p>
          <a:p>
            <a:endParaRPr lang="fr-FR" sz="1800" dirty="0" smtClean="0">
              <a:solidFill>
                <a:srgbClr val="000000"/>
              </a:solidFill>
              <a:latin typeface="Helvetica 55 Roman" panose="020B0604020202020204" pitchFamily="2" charset="0"/>
              <a:cs typeface="Helvetica"/>
            </a:endParaRPr>
          </a:p>
          <a:p>
            <a:r>
              <a:rPr lang="fr-FR" sz="1800" dirty="0" smtClean="0">
                <a:solidFill>
                  <a:srgbClr val="000000"/>
                </a:solidFill>
                <a:latin typeface="Helvetica 55 Roman" panose="020B0604020202020204" pitchFamily="2" charset="0"/>
                <a:cs typeface="Helvetica"/>
              </a:rPr>
              <a:t>Il est obligatoire de </a:t>
            </a:r>
            <a:r>
              <a:rPr lang="fr-FR" sz="1800" dirty="0" smtClean="0">
                <a:solidFill>
                  <a:schemeClr val="bg2"/>
                </a:solidFill>
                <a:latin typeface="Helvetica 55 Roman" panose="020B0604020202020204" pitchFamily="2" charset="0"/>
                <a:cs typeface="Helvetica"/>
              </a:rPr>
              <a:t>conclure en disant « Orange »</a:t>
            </a:r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. </a:t>
            </a:r>
            <a:endParaRPr lang="fr-FR" sz="1600" dirty="0">
              <a:solidFill>
                <a:schemeClr val="tx1"/>
              </a:solidFill>
              <a:latin typeface="Helvetica 55 Roman" panose="020B0604020202020204" pitchFamily="2" charset="0"/>
              <a:cs typeface="Helvetica"/>
            </a:endParaRPr>
          </a:p>
          <a:p>
            <a:endParaRPr lang="fr-FR" sz="20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fr-FR" sz="2000" b="1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097330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200" b="1" dirty="0" smtClean="0">
                <a:latin typeface="Helvetica"/>
                <a:cs typeface="Helvetica"/>
              </a:rPr>
              <a:t>The signature in films</a:t>
            </a:r>
          </a:p>
          <a:p>
            <a:endParaRPr lang="fr-FR" sz="3200" b="1" dirty="0">
              <a:latin typeface="Helvetica"/>
              <a:cs typeface="Helvetica"/>
            </a:endParaRPr>
          </a:p>
        </p:txBody>
      </p:sp>
      <p:pic>
        <p:nvPicPr>
          <p:cNvPr id="4" name="20150310 Orange Signature FR Car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614" y="-6302"/>
            <a:ext cx="9167614" cy="51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545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b="1" dirty="0" smtClean="0">
                <a:solidFill>
                  <a:schemeClr val="bg2"/>
                </a:solidFill>
                <a:latin typeface="Helvetica"/>
                <a:cs typeface="Helvetica"/>
              </a:rPr>
              <a:t>En </a:t>
            </a:r>
            <a:r>
              <a:rPr lang="fr-FR" sz="2400" b="1" dirty="0" err="1" smtClean="0">
                <a:solidFill>
                  <a:schemeClr val="bg2"/>
                </a:solidFill>
                <a:latin typeface="Helvetica"/>
                <a:cs typeface="Helvetica"/>
              </a:rPr>
              <a:t>print</a:t>
            </a:r>
            <a:r>
              <a:rPr lang="fr-FR" sz="2400" b="1" dirty="0" smtClean="0">
                <a:solidFill>
                  <a:schemeClr val="bg2"/>
                </a:solidFill>
                <a:latin typeface="Helvetica"/>
                <a:cs typeface="Helvetica"/>
              </a:rPr>
              <a:t>, </a:t>
            </a:r>
            <a:r>
              <a:rPr lang="fr-FR" sz="2400" b="1" dirty="0" smtClean="0">
                <a:latin typeface="Helvetica"/>
                <a:cs typeface="Helvetica"/>
              </a:rPr>
              <a:t>la signature doit être la conclusion du message</a:t>
            </a:r>
            <a:endParaRPr lang="fr-FR" sz="1050" dirty="0"/>
          </a:p>
          <a:p>
            <a:r>
              <a:rPr lang="fr-FR" sz="2000" b="1" dirty="0" smtClean="0">
                <a:latin typeface="Helvetica"/>
                <a:cs typeface="Helvetica"/>
              </a:rPr>
              <a:t/>
            </a:r>
            <a:br>
              <a:rPr lang="fr-FR" sz="2000" b="1" dirty="0" smtClean="0">
                <a:latin typeface="Helvetica"/>
                <a:cs typeface="Helvetica"/>
              </a:rPr>
            </a:br>
            <a:endParaRPr lang="fr-FR" sz="1400" dirty="0" smtClean="0">
              <a:latin typeface="Helvetica 55 Roman" panose="020B0604020202020204" pitchFamily="2" charset="0"/>
              <a:cs typeface="Helvetica"/>
            </a:endParaRPr>
          </a:p>
          <a:p>
            <a:r>
              <a:rPr lang="fr-FR" sz="14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La signature est donc </a:t>
            </a:r>
            <a:r>
              <a:rPr lang="fr-FR" sz="1400" dirty="0" smtClean="0">
                <a:latin typeface="Helvetica 55 Roman" panose="020B0604020202020204" pitchFamily="2" charset="0"/>
                <a:cs typeface="Helvetica"/>
              </a:rPr>
              <a:t>toujours placée en bas de page</a:t>
            </a:r>
            <a:r>
              <a:rPr lang="fr-FR" sz="14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/>
            </a:r>
            <a:br>
              <a:rPr lang="fr-FR" sz="14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</a:br>
            <a:r>
              <a:rPr lang="fr-FR" sz="14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La signature peut être placée </a:t>
            </a:r>
            <a:r>
              <a:rPr lang="fr-FR" sz="1400" dirty="0" smtClean="0">
                <a:latin typeface="Helvetica 55 Roman" panose="020B0604020202020204" pitchFamily="2" charset="0"/>
                <a:cs typeface="Helvetica"/>
              </a:rPr>
              <a:t>à droite ou à gauche du logo</a:t>
            </a:r>
            <a:endParaRPr lang="fr-FR" sz="1400" dirty="0">
              <a:latin typeface="Helvetica 55 Roman" panose="020B0604020202020204" pitchFamily="2" charset="0"/>
              <a:cs typeface="Helvetica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702144"/>
            <a:ext cx="2266062" cy="32040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30" y="1702145"/>
            <a:ext cx="2266063" cy="320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578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9045" y="278107"/>
            <a:ext cx="8187989" cy="1213524"/>
          </a:xfrm>
        </p:spPr>
        <p:txBody>
          <a:bodyPr/>
          <a:lstStyle/>
          <a:p>
            <a:r>
              <a:rPr lang="fr-FR" sz="2400" b="1" dirty="0">
                <a:latin typeface="Helvetica"/>
                <a:cs typeface="Helvetica"/>
              </a:rPr>
              <a:t>Signature &amp; </a:t>
            </a:r>
            <a:r>
              <a:rPr lang="fr-FR" sz="2400" b="1" dirty="0" smtClean="0">
                <a:latin typeface="Helvetica"/>
                <a:cs typeface="Helvetica"/>
              </a:rPr>
              <a:t>cadres en e-publicité</a:t>
            </a:r>
            <a:endParaRPr lang="fr-FR" sz="2400" b="1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fr-FR" sz="1200" dirty="0"/>
          </a:p>
          <a:p>
            <a:r>
              <a:rPr lang="fr-FR" sz="1800" b="1" dirty="0" smtClean="0">
                <a:latin typeface="Helvetica"/>
                <a:cs typeface="Helvetica"/>
              </a:rPr>
              <a:t/>
            </a:r>
            <a:br>
              <a:rPr lang="fr-FR" sz="1800" b="1" dirty="0" smtClean="0">
                <a:latin typeface="Helvetica"/>
                <a:cs typeface="Helvetica"/>
              </a:rPr>
            </a:br>
            <a:r>
              <a:rPr lang="fr-FR" sz="14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Pour les </a:t>
            </a:r>
            <a:r>
              <a:rPr lang="fr-FR" sz="1400" dirty="0" smtClean="0">
                <a:latin typeface="Helvetica 55 Roman" panose="020B0604020202020204" pitchFamily="2" charset="0"/>
                <a:cs typeface="Helvetica"/>
              </a:rPr>
              <a:t>éléments animés </a:t>
            </a:r>
            <a:r>
              <a:rPr lang="fr-FR" sz="14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(bannières flash, bannières vidéo…), </a:t>
            </a:r>
            <a:r>
              <a:rPr lang="fr-FR" sz="1400" dirty="0" smtClean="0">
                <a:latin typeface="Helvetica 55 Roman" panose="020B0604020202020204" pitchFamily="2" charset="0"/>
                <a:cs typeface="Helvetica"/>
              </a:rPr>
              <a:t>on applique les mêmes </a:t>
            </a:r>
          </a:p>
          <a:p>
            <a:r>
              <a:rPr lang="fr-FR" sz="1400" dirty="0">
                <a:latin typeface="Helvetica 55 Roman" panose="020B0604020202020204" pitchFamily="2" charset="0"/>
                <a:cs typeface="Helvetica"/>
              </a:rPr>
              <a:t>r</a:t>
            </a:r>
            <a:r>
              <a:rPr lang="fr-FR" sz="1400" dirty="0" smtClean="0">
                <a:latin typeface="Helvetica 55 Roman" panose="020B0604020202020204" pitchFamily="2" charset="0"/>
                <a:cs typeface="Helvetica"/>
              </a:rPr>
              <a:t>ègles que sur les films/vidéo.</a:t>
            </a:r>
            <a:endParaRPr lang="fr-FR" sz="1400" dirty="0">
              <a:latin typeface="Helvetica 55 Roman" panose="020B0604020202020204" pitchFamily="2" charset="0"/>
              <a:cs typeface="Helvetica"/>
            </a:endParaRPr>
          </a:p>
          <a:p>
            <a:endParaRPr lang="fr-FR" sz="1400" dirty="0" smtClean="0">
              <a:solidFill>
                <a:schemeClr val="tx1"/>
              </a:solidFill>
              <a:latin typeface="Helvetica 55 Roman" panose="020B0604020202020204" pitchFamily="2" charset="0"/>
              <a:cs typeface="Helvetica"/>
            </a:endParaRPr>
          </a:p>
          <a:p>
            <a:endParaRPr lang="fr-FR" sz="2000" b="1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54746" y="1878857"/>
            <a:ext cx="1036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Eléments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</a:rPr>
              <a:t>animés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363894" y="1342500"/>
            <a:ext cx="1780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Eléments statiques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00" y="1935554"/>
            <a:ext cx="1952556" cy="292718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35" y="1499413"/>
            <a:ext cx="1546209" cy="12883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1" y="1491629"/>
            <a:ext cx="1555549" cy="129614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87624" y="3579862"/>
            <a:ext cx="561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Helvetica 55 Roman" panose="020B0604020202020204" pitchFamily="2" charset="0"/>
                <a:cs typeface="Helvetica"/>
              </a:rPr>
              <a:t>Pour les éléments statiques (habillage, interstitiels…), on applique les mêmes </a:t>
            </a:r>
            <a:r>
              <a:rPr lang="fr-FR" dirty="0" smtClean="0">
                <a:latin typeface="Helvetica 55 Roman" panose="020B0604020202020204" pitchFamily="2" charset="0"/>
                <a:cs typeface="Helvetica"/>
              </a:rPr>
              <a:t>règles qu’en </a:t>
            </a:r>
            <a:r>
              <a:rPr lang="fr-FR" dirty="0" err="1" smtClean="0">
                <a:latin typeface="Helvetica 55 Roman" panose="020B0604020202020204" pitchFamily="2" charset="0"/>
                <a:cs typeface="Helvetica"/>
              </a:rPr>
              <a:t>print</a:t>
            </a:r>
            <a:r>
              <a:rPr lang="fr-FR" dirty="0">
                <a:latin typeface="Helvetica 55 Roman" panose="020B0604020202020204" pitchFamily="2" charset="0"/>
                <a:cs typeface="Helvetica"/>
              </a:rPr>
              <a:t>.</a:t>
            </a:r>
          </a:p>
          <a:p>
            <a:pPr algn="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9690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9726" y="339725"/>
            <a:ext cx="8341609" cy="4130675"/>
          </a:xfrm>
        </p:spPr>
        <p:txBody>
          <a:bodyPr/>
          <a:lstStyle/>
          <a:p>
            <a:r>
              <a:rPr lang="fr-FR" sz="2400" b="1" dirty="0" smtClean="0">
                <a:latin typeface="Helvetica"/>
                <a:cs typeface="Helvetica"/>
              </a:rPr>
              <a:t>Signature &amp; cadres en radio</a:t>
            </a:r>
            <a:r>
              <a:rPr lang="fr-FR" sz="3200" b="1" dirty="0" smtClean="0">
                <a:latin typeface="Helvetica"/>
                <a:cs typeface="Helvetica"/>
              </a:rPr>
              <a:t/>
            </a:r>
            <a:br>
              <a:rPr lang="fr-FR" sz="3200" b="1" dirty="0" smtClean="0">
                <a:latin typeface="Helvetica"/>
                <a:cs typeface="Helvetica"/>
              </a:rPr>
            </a:br>
            <a:endParaRPr lang="fr-FR" sz="3200" b="1" dirty="0" smtClean="0">
              <a:latin typeface="Helvetica"/>
              <a:cs typeface="Helvetica"/>
            </a:endParaRPr>
          </a:p>
          <a:p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Ne pouvant pas montrer les cadres – le </a:t>
            </a:r>
            <a:r>
              <a:rPr lang="fr-FR" sz="1800" dirty="0" smtClean="0">
                <a:latin typeface="Helvetica 55 Roman" panose="020B0604020202020204" pitchFamily="2" charset="0"/>
                <a:cs typeface="Helvetica"/>
              </a:rPr>
              <a:t>nom de l’essentiel </a:t>
            </a:r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doit être clairement mentionné dans le spot radio, comme vous le désirez, en </a:t>
            </a:r>
            <a:r>
              <a:rPr lang="fr-FR" sz="1800" dirty="0" smtClean="0">
                <a:solidFill>
                  <a:schemeClr val="bg2"/>
                </a:solidFill>
                <a:latin typeface="Helvetica 55 Roman" panose="020B0604020202020204" pitchFamily="2" charset="0"/>
                <a:cs typeface="Helvetica"/>
              </a:rPr>
              <a:t>début, milieu ou fin</a:t>
            </a:r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.</a:t>
            </a:r>
          </a:p>
          <a:p>
            <a:endParaRPr lang="fr-FR" sz="1800" dirty="0" smtClean="0">
              <a:solidFill>
                <a:schemeClr val="tx1"/>
              </a:solidFill>
              <a:latin typeface="Helvetica 55 Roman" panose="020B0604020202020204" pitchFamily="2" charset="0"/>
              <a:cs typeface="Helvetica"/>
            </a:endParaRPr>
          </a:p>
          <a:p>
            <a:endParaRPr lang="fr-FR" sz="1800" dirty="0" smtClean="0">
              <a:solidFill>
                <a:schemeClr val="tx1"/>
              </a:solidFill>
              <a:latin typeface="Helvetica 55 Roman" panose="020B0604020202020204" pitchFamily="2" charset="0"/>
              <a:cs typeface="Helvetica"/>
            </a:endParaRPr>
          </a:p>
          <a:p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e</a:t>
            </a:r>
            <a:r>
              <a:rPr lang="fr-FR" sz="1800" dirty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x</a:t>
            </a:r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. </a:t>
            </a:r>
            <a:b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</a:br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Le </a:t>
            </a:r>
            <a:r>
              <a:rPr lang="fr-FR" sz="1800" dirty="0" smtClean="0">
                <a:latin typeface="Helvetica 55 Roman" panose="020B0604020202020204" pitchFamily="2" charset="0"/>
                <a:cs typeface="Helvetica"/>
              </a:rPr>
              <a:t>Fun</a:t>
            </a:r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, c’est ...</a:t>
            </a:r>
            <a:b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</a:br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A la </a:t>
            </a:r>
            <a:r>
              <a:rPr lang="fr-FR" sz="1800" dirty="0" smtClean="0">
                <a:latin typeface="Helvetica 55 Roman" panose="020B0604020202020204" pitchFamily="2" charset="0"/>
                <a:cs typeface="Helvetica"/>
              </a:rPr>
              <a:t>Maison</a:t>
            </a:r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, j’aime …</a:t>
            </a:r>
          </a:p>
          <a:p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Pour moi la </a:t>
            </a:r>
            <a:r>
              <a:rPr lang="fr-FR" sz="1800" dirty="0" smtClean="0">
                <a:latin typeface="Helvetica 55 Roman" panose="020B0604020202020204" pitchFamily="2" charset="0"/>
                <a:cs typeface="Helvetica"/>
              </a:rPr>
              <a:t>Famille, </a:t>
            </a:r>
            <a:r>
              <a:rPr lang="fr-FR" sz="18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… </a:t>
            </a:r>
            <a:endParaRPr lang="fr-FR" sz="1800" dirty="0">
              <a:solidFill>
                <a:schemeClr val="tx1"/>
              </a:solidFill>
              <a:latin typeface="Helvetica 55 Roman" panose="020B0604020202020204" pitchFamily="2" charset="0"/>
              <a:cs typeface="Helvetica"/>
            </a:endParaRPr>
          </a:p>
          <a:p>
            <a:endParaRPr lang="fr-FR" sz="2000" b="1" dirty="0" smtClean="0">
              <a:solidFill>
                <a:prstClr val="black"/>
              </a:solidFill>
              <a:latin typeface="Helvetica"/>
              <a:cs typeface="Helvetica"/>
            </a:endParaRPr>
          </a:p>
          <a:p>
            <a:endParaRPr lang="fr-FR" sz="2000" b="1" dirty="0">
              <a:solidFill>
                <a:prstClr val="black"/>
              </a:solidFill>
              <a:latin typeface="Helvetica"/>
              <a:cs typeface="Helvetica"/>
            </a:endParaRPr>
          </a:p>
          <a:p>
            <a:endParaRPr lang="fr-FR" sz="20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095341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9726" y="339725"/>
            <a:ext cx="8341609" cy="4130675"/>
          </a:xfrm>
        </p:spPr>
        <p:txBody>
          <a:bodyPr/>
          <a:lstStyle/>
          <a:p>
            <a:r>
              <a:rPr lang="fr-FR" sz="2400" b="1" dirty="0">
                <a:latin typeface="Helvetica"/>
                <a:cs typeface="Helvetica"/>
              </a:rPr>
              <a:t>Signature &amp; </a:t>
            </a:r>
            <a:r>
              <a:rPr lang="fr-FR" sz="2400" b="1" dirty="0" smtClean="0">
                <a:latin typeface="Helvetica"/>
                <a:cs typeface="Helvetica"/>
              </a:rPr>
              <a:t>cadres en radio</a:t>
            </a:r>
            <a:br>
              <a:rPr lang="fr-FR" sz="2400" b="1" dirty="0" smtClean="0">
                <a:latin typeface="Helvetica"/>
                <a:cs typeface="Helvetica"/>
              </a:rPr>
            </a:br>
            <a:endParaRPr lang="fr-FR" sz="2400" b="1" dirty="0" smtClean="0">
              <a:latin typeface="Helvetica"/>
              <a:cs typeface="Helvetica"/>
            </a:endParaRPr>
          </a:p>
          <a:p>
            <a:r>
              <a:rPr lang="fr-FR" sz="16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Pour la radio, la signature et « Orange » </a:t>
            </a:r>
          </a:p>
          <a:p>
            <a:r>
              <a:rPr lang="fr-FR" sz="16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doivent être </a:t>
            </a:r>
            <a:r>
              <a:rPr lang="fr-FR" sz="1600" dirty="0" smtClean="0">
                <a:solidFill>
                  <a:schemeClr val="bg2"/>
                </a:solidFill>
                <a:latin typeface="Helvetica 55 Roman" panose="020B0604020202020204" pitchFamily="2" charset="0"/>
                <a:cs typeface="Helvetica"/>
              </a:rPr>
              <a:t>prononcés en intégralité</a:t>
            </a:r>
            <a:r>
              <a:rPr lang="fr-FR" sz="1600" dirty="0" smtClean="0">
                <a:solidFill>
                  <a:schemeClr val="tx1"/>
                </a:solidFill>
                <a:latin typeface="Helvetica 55 Roman" panose="020B0604020202020204" pitchFamily="2" charset="0"/>
                <a:cs typeface="Helvetica"/>
              </a:rPr>
              <a:t>.</a:t>
            </a:r>
          </a:p>
          <a:p>
            <a:endParaRPr lang="fr-FR" sz="20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4" name="20150324 Orange Signat UK Care Voice UK complet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70" y="1995675"/>
            <a:ext cx="3533261" cy="26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094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323529" y="267494"/>
            <a:ext cx="4824536" cy="503833"/>
          </a:xfrm>
        </p:spPr>
        <p:txBody>
          <a:bodyPr/>
          <a:lstStyle/>
          <a:p>
            <a:r>
              <a:rPr lang="fr-FR" sz="2400" dirty="0" smtClean="0"/>
              <a:t>Notre palette principale 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74995"/>
            <a:ext cx="2083279" cy="1939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39552" y="3246003"/>
            <a:ext cx="4896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latin typeface="Helvetica 55 Roman" panose="020B0604020202020204" pitchFamily="2" charset="0"/>
              </a:rPr>
              <a:t>L’orange </a:t>
            </a:r>
            <a:r>
              <a:rPr lang="fr-FR" dirty="0">
                <a:latin typeface="Helvetica 55 Roman" panose="020B0604020202020204" pitchFamily="2" charset="0"/>
              </a:rPr>
              <a:t>n’est jamais utilisé comme couleur</a:t>
            </a:r>
          </a:p>
          <a:p>
            <a:pPr algn="r"/>
            <a:r>
              <a:rPr lang="fr-FR" dirty="0">
                <a:latin typeface="Helvetica 55 Roman" panose="020B0604020202020204" pitchFamily="2" charset="0"/>
              </a:rPr>
              <a:t>dominante par exemple comme arrière-plan d’une photo</a:t>
            </a:r>
            <a:r>
              <a:rPr lang="fr-FR" dirty="0" smtClean="0">
                <a:latin typeface="Helvetica 55 Roman" panose="020B0604020202020204" pitchFamily="2" charset="0"/>
              </a:rPr>
              <a:t>.</a:t>
            </a:r>
          </a:p>
          <a:p>
            <a:pPr algn="r"/>
            <a:endParaRPr lang="fr-FR" dirty="0">
              <a:latin typeface="Helvetica 55 Roman" panose="020B0604020202020204" pitchFamily="2" charset="0"/>
            </a:endParaRPr>
          </a:p>
          <a:p>
            <a:pPr algn="r"/>
            <a:r>
              <a:rPr lang="fr-FR" dirty="0">
                <a:latin typeface="Helvetica 55 Roman" panose="020B0604020202020204" pitchFamily="2" charset="0"/>
              </a:rPr>
              <a:t>Les seules exceptions sont les produits comme les objets</a:t>
            </a:r>
          </a:p>
          <a:p>
            <a:pPr algn="r"/>
            <a:r>
              <a:rPr lang="fr-FR" dirty="0">
                <a:latin typeface="Helvetica 55 Roman" panose="020B0604020202020204" pitchFamily="2" charset="0"/>
              </a:rPr>
              <a:t>promotionnels ou les espaces des stands où l’orange peut</a:t>
            </a:r>
          </a:p>
          <a:p>
            <a:pPr algn="r"/>
            <a:r>
              <a:rPr lang="fr-FR" dirty="0">
                <a:latin typeface="Helvetica 55 Roman" panose="020B0604020202020204" pitchFamily="2" charset="0"/>
              </a:rPr>
              <a:t>être appliqué de manière plus massive.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/>
        </p:blipFill>
        <p:spPr bwMode="auto">
          <a:xfrm>
            <a:off x="5469897" y="3073001"/>
            <a:ext cx="1895512" cy="17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267744" y="915566"/>
            <a:ext cx="6048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 55 Roman" panose="020B0604020202020204" pitchFamily="2" charset="0"/>
              </a:rPr>
              <a:t>Le noir, le blanc, le gris et l’orange composent notre palette</a:t>
            </a:r>
          </a:p>
          <a:p>
            <a:r>
              <a:rPr lang="fr-FR" dirty="0">
                <a:latin typeface="Helvetica 55 Roman" panose="020B0604020202020204" pitchFamily="2" charset="0"/>
              </a:rPr>
              <a:t>principale. </a:t>
            </a:r>
            <a:r>
              <a:rPr lang="fr-FR" dirty="0" smtClean="0">
                <a:latin typeface="Helvetica 55 Roman" panose="020B0604020202020204" pitchFamily="2" charset="0"/>
              </a:rPr>
              <a:t>Ce sont nos couleurs identitaires.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C’est à partir de ces couleurs que nos clients nous reconnaissent. 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Elles doivent rester nos couleurs principales.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Notre palette principale </a:t>
            </a:r>
            <a:r>
              <a:rPr lang="fr-FR" dirty="0">
                <a:latin typeface="Helvetica 55 Roman" panose="020B0604020202020204" pitchFamily="2" charset="0"/>
              </a:rPr>
              <a:t>est utilisée </a:t>
            </a:r>
            <a:r>
              <a:rPr lang="fr-FR" dirty="0" smtClean="0">
                <a:latin typeface="Helvetica 55 Roman" panose="020B0604020202020204" pitchFamily="2" charset="0"/>
              </a:rPr>
              <a:t>pour les textes.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Le noir et le blanc sont utilisés pour les arrières plans. </a:t>
            </a:r>
            <a:endParaRPr lang="fr-FR" dirty="0"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903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3800" dirty="0" smtClean="0"/>
              <a:t>6.</a:t>
            </a:r>
          </a:p>
          <a:p>
            <a:r>
              <a:rPr lang="fr-FR" sz="4400" dirty="0" smtClean="0"/>
              <a:t>Règles des cadres et découpes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5894926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9727" y="339725"/>
            <a:ext cx="2648098" cy="503833"/>
          </a:xfrm>
        </p:spPr>
        <p:txBody>
          <a:bodyPr/>
          <a:lstStyle/>
          <a:p>
            <a:r>
              <a:rPr lang="fr-FR" sz="2400" dirty="0" smtClean="0"/>
              <a:t>Le principe 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253334" y="1851670"/>
            <a:ext cx="819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</a:rPr>
              <a:t>Montrer que nous écoutons nos clients, que nous comprenons ce qui est essentiel pour eux et que nous répondons à leurs besoins. </a:t>
            </a:r>
            <a:endParaRPr lang="fr-FR" sz="1800" dirty="0">
              <a:solidFill>
                <a:srgbClr val="00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1476" y="2831905"/>
            <a:ext cx="821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</a:rPr>
              <a:t>Nous devons donc adopter une nouvelle manière de s’adresser à nos clients :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53334" y="915566"/>
            <a:ext cx="856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rgbClr val="000000"/>
                </a:solidFill>
              </a:rPr>
              <a:t>La nouvelle plateforme de communication est basée sur le principe du Listening &amp; Responding.</a:t>
            </a:r>
            <a:endParaRPr lang="fr-FR" sz="1800" dirty="0">
              <a:solidFill>
                <a:srgbClr val="00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99592" y="3575184"/>
            <a:ext cx="78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Passer </a:t>
            </a:r>
            <a:r>
              <a:rPr lang="fr-FR" dirty="0">
                <a:solidFill>
                  <a:srgbClr val="000000"/>
                </a:solidFill>
              </a:rPr>
              <a:t>d’une marque qui s’adresse à la masse à une marque qui s’adresse à </a:t>
            </a:r>
            <a:r>
              <a:rPr lang="fr-FR" dirty="0" smtClean="0">
                <a:solidFill>
                  <a:srgbClr val="000000"/>
                </a:solidFill>
              </a:rPr>
              <a:t>l’individu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99592" y="399274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Passer </a:t>
            </a:r>
            <a:r>
              <a:rPr lang="fr-FR" dirty="0">
                <a:solidFill>
                  <a:srgbClr val="000000"/>
                </a:solidFill>
              </a:rPr>
              <a:t>d’une marque qui communique à une marque qui interagit</a:t>
            </a:r>
          </a:p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5" name="Flèche droite 14"/>
          <p:cNvSpPr/>
          <p:nvPr/>
        </p:nvSpPr>
        <p:spPr>
          <a:xfrm>
            <a:off x="405880" y="3605962"/>
            <a:ext cx="432048" cy="246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17" name="Flèche droite 16"/>
          <p:cNvSpPr/>
          <p:nvPr/>
        </p:nvSpPr>
        <p:spPr>
          <a:xfrm>
            <a:off x="405880" y="4032814"/>
            <a:ext cx="432048" cy="246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433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8"/>
          <p:cNvSpPr>
            <a:spLocks/>
          </p:cNvSpPr>
          <p:nvPr/>
        </p:nvSpPr>
        <p:spPr bwMode="auto">
          <a:xfrm>
            <a:off x="5238448" y="915565"/>
            <a:ext cx="2645920" cy="2520280"/>
          </a:xfrm>
          <a:custGeom>
            <a:avLst/>
            <a:gdLst>
              <a:gd name="T0" fmla="*/ 0 w 681"/>
              <a:gd name="T1" fmla="*/ 2147483647 h 683"/>
              <a:gd name="T2" fmla="*/ 2147483647 w 681"/>
              <a:gd name="T3" fmla="*/ 2147483647 h 683"/>
              <a:gd name="T4" fmla="*/ 2147483647 w 681"/>
              <a:gd name="T5" fmla="*/ 0 h 683"/>
              <a:gd name="T6" fmla="*/ 2147483647 w 681"/>
              <a:gd name="T7" fmla="*/ 2147483647 h 683"/>
              <a:gd name="T8" fmla="*/ 2147483647 w 681"/>
              <a:gd name="T9" fmla="*/ 2147483647 h 683"/>
              <a:gd name="T10" fmla="*/ 2147483647 w 681"/>
              <a:gd name="T11" fmla="*/ 2147483647 h 683"/>
              <a:gd name="T12" fmla="*/ 0 w 681"/>
              <a:gd name="T13" fmla="*/ 2147483647 h 683"/>
              <a:gd name="T14" fmla="*/ 0 w 681"/>
              <a:gd name="T15" fmla="*/ 2147483647 h 6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81"/>
              <a:gd name="T25" fmla="*/ 0 h 683"/>
              <a:gd name="T26" fmla="*/ 681 w 681"/>
              <a:gd name="T27" fmla="*/ 683 h 6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81" h="683">
                <a:moveTo>
                  <a:pt x="0" y="86"/>
                </a:moveTo>
                <a:cubicBezTo>
                  <a:pt x="229" y="86"/>
                  <a:pt x="229" y="86"/>
                  <a:pt x="229" y="86"/>
                </a:cubicBezTo>
                <a:cubicBezTo>
                  <a:pt x="242" y="36"/>
                  <a:pt x="287" y="0"/>
                  <a:pt x="341" y="0"/>
                </a:cubicBezTo>
                <a:cubicBezTo>
                  <a:pt x="394" y="0"/>
                  <a:pt x="440" y="36"/>
                  <a:pt x="453" y="86"/>
                </a:cubicBezTo>
                <a:cubicBezTo>
                  <a:pt x="681" y="86"/>
                  <a:pt x="681" y="86"/>
                  <a:pt x="681" y="86"/>
                </a:cubicBezTo>
                <a:cubicBezTo>
                  <a:pt x="681" y="683"/>
                  <a:pt x="681" y="683"/>
                  <a:pt x="681" y="683"/>
                </a:cubicBezTo>
                <a:cubicBezTo>
                  <a:pt x="0" y="683"/>
                  <a:pt x="0" y="683"/>
                  <a:pt x="0" y="683"/>
                </a:cubicBezTo>
                <a:lnTo>
                  <a:pt x="0" y="8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24" tIns="45712" rIns="91424" bIns="45712"/>
          <a:lstStyle/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Freeform 37"/>
          <p:cNvSpPr>
            <a:spLocks noEditPoints="1"/>
          </p:cNvSpPr>
          <p:nvPr/>
        </p:nvSpPr>
        <p:spPr bwMode="auto">
          <a:xfrm>
            <a:off x="971600" y="627534"/>
            <a:ext cx="3240360" cy="3096344"/>
          </a:xfrm>
          <a:custGeom>
            <a:avLst/>
            <a:gdLst>
              <a:gd name="T0" fmla="*/ 2147483647 w 860"/>
              <a:gd name="T1" fmla="*/ 2147483647 h 860"/>
              <a:gd name="T2" fmla="*/ 2147483647 w 860"/>
              <a:gd name="T3" fmla="*/ 2147483647 h 860"/>
              <a:gd name="T4" fmla="*/ 2147483647 w 860"/>
              <a:gd name="T5" fmla="*/ 2147483647 h 860"/>
              <a:gd name="T6" fmla="*/ 2147483647 w 860"/>
              <a:gd name="T7" fmla="*/ 2147483647 h 860"/>
              <a:gd name="T8" fmla="*/ 2147483647 w 860"/>
              <a:gd name="T9" fmla="*/ 2147483647 h 860"/>
              <a:gd name="T10" fmla="*/ 2147483647 w 860"/>
              <a:gd name="T11" fmla="*/ 2147483647 h 860"/>
              <a:gd name="T12" fmla="*/ 2147483647 w 860"/>
              <a:gd name="T13" fmla="*/ 2147483647 h 860"/>
              <a:gd name="T14" fmla="*/ 2147483647 w 860"/>
              <a:gd name="T15" fmla="*/ 2147483647 h 860"/>
              <a:gd name="T16" fmla="*/ 0 w 860"/>
              <a:gd name="T17" fmla="*/ 2147483647 h 860"/>
              <a:gd name="T18" fmla="*/ 2147483647 w 860"/>
              <a:gd name="T19" fmla="*/ 2147483647 h 860"/>
              <a:gd name="T20" fmla="*/ 2147483647 w 860"/>
              <a:gd name="T21" fmla="*/ 0 h 860"/>
              <a:gd name="T22" fmla="*/ 0 w 860"/>
              <a:gd name="T23" fmla="*/ 0 h 860"/>
              <a:gd name="T24" fmla="*/ 0 w 860"/>
              <a:gd name="T25" fmla="*/ 2147483647 h 86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0"/>
              <a:gd name="T40" fmla="*/ 0 h 860"/>
              <a:gd name="T41" fmla="*/ 860 w 860"/>
              <a:gd name="T42" fmla="*/ 860 h 86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0" h="860">
                <a:moveTo>
                  <a:pt x="87" y="173"/>
                </a:moveTo>
                <a:cubicBezTo>
                  <a:pt x="317" y="173"/>
                  <a:pt x="317" y="173"/>
                  <a:pt x="317" y="173"/>
                </a:cubicBezTo>
                <a:cubicBezTo>
                  <a:pt x="330" y="123"/>
                  <a:pt x="376" y="86"/>
                  <a:pt x="430" y="86"/>
                </a:cubicBezTo>
                <a:cubicBezTo>
                  <a:pt x="484" y="86"/>
                  <a:pt x="529" y="123"/>
                  <a:pt x="543" y="173"/>
                </a:cubicBezTo>
                <a:cubicBezTo>
                  <a:pt x="773" y="173"/>
                  <a:pt x="773" y="173"/>
                  <a:pt x="773" y="173"/>
                </a:cubicBezTo>
                <a:cubicBezTo>
                  <a:pt x="773" y="774"/>
                  <a:pt x="773" y="774"/>
                  <a:pt x="773" y="774"/>
                </a:cubicBezTo>
                <a:cubicBezTo>
                  <a:pt x="87" y="774"/>
                  <a:pt x="87" y="774"/>
                  <a:pt x="87" y="774"/>
                </a:cubicBezTo>
                <a:lnTo>
                  <a:pt x="87" y="173"/>
                </a:lnTo>
                <a:close/>
                <a:moveTo>
                  <a:pt x="0" y="860"/>
                </a:moveTo>
                <a:cubicBezTo>
                  <a:pt x="860" y="860"/>
                  <a:pt x="860" y="860"/>
                  <a:pt x="860" y="860"/>
                </a:cubicBezTo>
                <a:cubicBezTo>
                  <a:pt x="860" y="0"/>
                  <a:pt x="860" y="0"/>
                  <a:pt x="860" y="0"/>
                </a:cubicBezTo>
                <a:cubicBezTo>
                  <a:pt x="0" y="0"/>
                  <a:pt x="0" y="0"/>
                  <a:pt x="0" y="0"/>
                </a:cubicBezTo>
                <a:lnTo>
                  <a:pt x="0" y="86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24" tIns="45712" rIns="91424" bIns="45712"/>
          <a:lstStyle/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TextBox 17"/>
          <p:cNvSpPr txBox="1">
            <a:spLocks noChangeArrowheads="1"/>
          </p:cNvSpPr>
          <p:nvPr/>
        </p:nvSpPr>
        <p:spPr bwMode="auto">
          <a:xfrm>
            <a:off x="1654022" y="1883318"/>
            <a:ext cx="187551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GB" altLang="pl-PL" sz="3200" b="1" dirty="0" smtClean="0">
                <a:solidFill>
                  <a:srgbClr val="000000"/>
                </a:solidFill>
                <a:ea typeface="MS PGothic" pitchFamily="34" charset="-128"/>
              </a:rPr>
              <a:t>Ecouter</a:t>
            </a:r>
            <a:endParaRPr lang="en-GB" altLang="pl-PL" sz="3200" b="1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" name="TextBox 17"/>
          <p:cNvSpPr txBox="1">
            <a:spLocks noChangeArrowheads="1"/>
          </p:cNvSpPr>
          <p:nvPr/>
        </p:nvSpPr>
        <p:spPr bwMode="auto">
          <a:xfrm>
            <a:off x="5121248" y="1883318"/>
            <a:ext cx="29523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GB" altLang="pl-PL" sz="3200" b="1" dirty="0" smtClean="0">
                <a:solidFill>
                  <a:srgbClr val="FFFFFF"/>
                </a:solidFill>
                <a:ea typeface="MS PGothic" pitchFamily="34" charset="-128"/>
              </a:rPr>
              <a:t>Répondre</a:t>
            </a:r>
            <a:endParaRPr lang="en-GB" altLang="pl-PL" sz="3200" b="1" dirty="0">
              <a:solidFill>
                <a:srgbClr val="FFFFFF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91454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8"/>
          <p:cNvSpPr>
            <a:spLocks/>
          </p:cNvSpPr>
          <p:nvPr/>
        </p:nvSpPr>
        <p:spPr bwMode="auto">
          <a:xfrm>
            <a:off x="5238448" y="915565"/>
            <a:ext cx="2645920" cy="2520280"/>
          </a:xfrm>
          <a:custGeom>
            <a:avLst/>
            <a:gdLst>
              <a:gd name="T0" fmla="*/ 0 w 681"/>
              <a:gd name="T1" fmla="*/ 2147483647 h 683"/>
              <a:gd name="T2" fmla="*/ 2147483647 w 681"/>
              <a:gd name="T3" fmla="*/ 2147483647 h 683"/>
              <a:gd name="T4" fmla="*/ 2147483647 w 681"/>
              <a:gd name="T5" fmla="*/ 0 h 683"/>
              <a:gd name="T6" fmla="*/ 2147483647 w 681"/>
              <a:gd name="T7" fmla="*/ 2147483647 h 683"/>
              <a:gd name="T8" fmla="*/ 2147483647 w 681"/>
              <a:gd name="T9" fmla="*/ 2147483647 h 683"/>
              <a:gd name="T10" fmla="*/ 2147483647 w 681"/>
              <a:gd name="T11" fmla="*/ 2147483647 h 683"/>
              <a:gd name="T12" fmla="*/ 0 w 681"/>
              <a:gd name="T13" fmla="*/ 2147483647 h 683"/>
              <a:gd name="T14" fmla="*/ 0 w 681"/>
              <a:gd name="T15" fmla="*/ 2147483647 h 68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81"/>
              <a:gd name="T25" fmla="*/ 0 h 683"/>
              <a:gd name="T26" fmla="*/ 681 w 681"/>
              <a:gd name="T27" fmla="*/ 683 h 68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81" h="683">
                <a:moveTo>
                  <a:pt x="0" y="86"/>
                </a:moveTo>
                <a:cubicBezTo>
                  <a:pt x="229" y="86"/>
                  <a:pt x="229" y="86"/>
                  <a:pt x="229" y="86"/>
                </a:cubicBezTo>
                <a:cubicBezTo>
                  <a:pt x="242" y="36"/>
                  <a:pt x="287" y="0"/>
                  <a:pt x="341" y="0"/>
                </a:cubicBezTo>
                <a:cubicBezTo>
                  <a:pt x="394" y="0"/>
                  <a:pt x="440" y="36"/>
                  <a:pt x="453" y="86"/>
                </a:cubicBezTo>
                <a:cubicBezTo>
                  <a:pt x="681" y="86"/>
                  <a:pt x="681" y="86"/>
                  <a:pt x="681" y="86"/>
                </a:cubicBezTo>
                <a:cubicBezTo>
                  <a:pt x="681" y="683"/>
                  <a:pt x="681" y="683"/>
                  <a:pt x="681" y="683"/>
                </a:cubicBezTo>
                <a:cubicBezTo>
                  <a:pt x="0" y="683"/>
                  <a:pt x="0" y="683"/>
                  <a:pt x="0" y="683"/>
                </a:cubicBezTo>
                <a:lnTo>
                  <a:pt x="0" y="8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24" tIns="45712" rIns="91424" bIns="45712"/>
          <a:lstStyle/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Freeform 37"/>
          <p:cNvSpPr>
            <a:spLocks noEditPoints="1"/>
          </p:cNvSpPr>
          <p:nvPr/>
        </p:nvSpPr>
        <p:spPr bwMode="auto">
          <a:xfrm>
            <a:off x="971600" y="627534"/>
            <a:ext cx="3240360" cy="3096344"/>
          </a:xfrm>
          <a:custGeom>
            <a:avLst/>
            <a:gdLst>
              <a:gd name="T0" fmla="*/ 2147483647 w 860"/>
              <a:gd name="T1" fmla="*/ 2147483647 h 860"/>
              <a:gd name="T2" fmla="*/ 2147483647 w 860"/>
              <a:gd name="T3" fmla="*/ 2147483647 h 860"/>
              <a:gd name="T4" fmla="*/ 2147483647 w 860"/>
              <a:gd name="T5" fmla="*/ 2147483647 h 860"/>
              <a:gd name="T6" fmla="*/ 2147483647 w 860"/>
              <a:gd name="T7" fmla="*/ 2147483647 h 860"/>
              <a:gd name="T8" fmla="*/ 2147483647 w 860"/>
              <a:gd name="T9" fmla="*/ 2147483647 h 860"/>
              <a:gd name="T10" fmla="*/ 2147483647 w 860"/>
              <a:gd name="T11" fmla="*/ 2147483647 h 860"/>
              <a:gd name="T12" fmla="*/ 2147483647 w 860"/>
              <a:gd name="T13" fmla="*/ 2147483647 h 860"/>
              <a:gd name="T14" fmla="*/ 2147483647 w 860"/>
              <a:gd name="T15" fmla="*/ 2147483647 h 860"/>
              <a:gd name="T16" fmla="*/ 0 w 860"/>
              <a:gd name="T17" fmla="*/ 2147483647 h 860"/>
              <a:gd name="T18" fmla="*/ 2147483647 w 860"/>
              <a:gd name="T19" fmla="*/ 2147483647 h 860"/>
              <a:gd name="T20" fmla="*/ 2147483647 w 860"/>
              <a:gd name="T21" fmla="*/ 0 h 860"/>
              <a:gd name="T22" fmla="*/ 0 w 860"/>
              <a:gd name="T23" fmla="*/ 0 h 860"/>
              <a:gd name="T24" fmla="*/ 0 w 860"/>
              <a:gd name="T25" fmla="*/ 2147483647 h 86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0"/>
              <a:gd name="T40" fmla="*/ 0 h 860"/>
              <a:gd name="T41" fmla="*/ 860 w 860"/>
              <a:gd name="T42" fmla="*/ 860 h 86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0" h="860">
                <a:moveTo>
                  <a:pt x="87" y="173"/>
                </a:moveTo>
                <a:cubicBezTo>
                  <a:pt x="317" y="173"/>
                  <a:pt x="317" y="173"/>
                  <a:pt x="317" y="173"/>
                </a:cubicBezTo>
                <a:cubicBezTo>
                  <a:pt x="330" y="123"/>
                  <a:pt x="376" y="86"/>
                  <a:pt x="430" y="86"/>
                </a:cubicBezTo>
                <a:cubicBezTo>
                  <a:pt x="484" y="86"/>
                  <a:pt x="529" y="123"/>
                  <a:pt x="543" y="173"/>
                </a:cubicBezTo>
                <a:cubicBezTo>
                  <a:pt x="773" y="173"/>
                  <a:pt x="773" y="173"/>
                  <a:pt x="773" y="173"/>
                </a:cubicBezTo>
                <a:cubicBezTo>
                  <a:pt x="773" y="774"/>
                  <a:pt x="773" y="774"/>
                  <a:pt x="773" y="774"/>
                </a:cubicBezTo>
                <a:cubicBezTo>
                  <a:pt x="87" y="774"/>
                  <a:pt x="87" y="774"/>
                  <a:pt x="87" y="774"/>
                </a:cubicBezTo>
                <a:lnTo>
                  <a:pt x="87" y="173"/>
                </a:lnTo>
                <a:close/>
                <a:moveTo>
                  <a:pt x="0" y="860"/>
                </a:moveTo>
                <a:cubicBezTo>
                  <a:pt x="860" y="860"/>
                  <a:pt x="860" y="860"/>
                  <a:pt x="860" y="860"/>
                </a:cubicBezTo>
                <a:cubicBezTo>
                  <a:pt x="860" y="0"/>
                  <a:pt x="860" y="0"/>
                  <a:pt x="860" y="0"/>
                </a:cubicBezTo>
                <a:cubicBezTo>
                  <a:pt x="0" y="0"/>
                  <a:pt x="0" y="0"/>
                  <a:pt x="0" y="0"/>
                </a:cubicBezTo>
                <a:lnTo>
                  <a:pt x="0" y="86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24" tIns="45712" rIns="91424" bIns="45712"/>
          <a:lstStyle/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TextBox 17"/>
          <p:cNvSpPr txBox="1">
            <a:spLocks noChangeArrowheads="1"/>
          </p:cNvSpPr>
          <p:nvPr/>
        </p:nvSpPr>
        <p:spPr bwMode="auto">
          <a:xfrm>
            <a:off x="1492831" y="1659453"/>
            <a:ext cx="219789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GB" altLang="pl-PL" sz="2400" b="1" dirty="0" err="1" smtClean="0">
                <a:solidFill>
                  <a:srgbClr val="000000"/>
                </a:solidFill>
                <a:ea typeface="MS PGothic" pitchFamily="34" charset="-128"/>
              </a:rPr>
              <a:t>Travailler</a:t>
            </a:r>
            <a:r>
              <a:rPr lang="en-GB" altLang="pl-PL" sz="2400" b="1" dirty="0" smtClean="0">
                <a:solidFill>
                  <a:srgbClr val="000000"/>
                </a:solidFill>
                <a:ea typeface="MS PGothic" pitchFamily="34" charset="-128"/>
              </a:rPr>
              <a:t> </a:t>
            </a:r>
          </a:p>
          <a:p>
            <a:pPr algn="ctr"/>
            <a:r>
              <a:rPr lang="en-GB" altLang="pl-PL" sz="2400" b="1" dirty="0" err="1" smtClean="0">
                <a:solidFill>
                  <a:srgbClr val="000000"/>
                </a:solidFill>
                <a:ea typeface="MS PGothic" pitchFamily="34" charset="-128"/>
              </a:rPr>
              <a:t>où</a:t>
            </a:r>
            <a:r>
              <a:rPr lang="en-GB" altLang="pl-PL" sz="2400" b="1" dirty="0" smtClean="0">
                <a:solidFill>
                  <a:srgbClr val="000000"/>
                </a:solidFill>
                <a:ea typeface="MS PGothic" pitchFamily="34" charset="-128"/>
              </a:rPr>
              <a:t> je </a:t>
            </a:r>
            <a:r>
              <a:rPr lang="en-GB" altLang="pl-PL" sz="2400" b="1" dirty="0" err="1" smtClean="0">
                <a:solidFill>
                  <a:srgbClr val="000000"/>
                </a:solidFill>
                <a:ea typeface="MS PGothic" pitchFamily="34" charset="-128"/>
              </a:rPr>
              <a:t>veux</a:t>
            </a:r>
            <a:r>
              <a:rPr lang="en-GB" altLang="pl-PL" sz="2400" b="1" dirty="0" smtClean="0">
                <a:solidFill>
                  <a:srgbClr val="000000"/>
                </a:solidFill>
                <a:ea typeface="MS PGothic" pitchFamily="34" charset="-128"/>
              </a:rPr>
              <a:t> </a:t>
            </a:r>
            <a:r>
              <a:rPr lang="en-GB" altLang="pl-PL" sz="2400" b="1" dirty="0" err="1" smtClean="0">
                <a:solidFill>
                  <a:srgbClr val="000000"/>
                </a:solidFill>
                <a:ea typeface="MS PGothic" pitchFamily="34" charset="-128"/>
              </a:rPr>
              <a:t>quand</a:t>
            </a:r>
            <a:r>
              <a:rPr lang="en-GB" altLang="pl-PL" sz="2400" b="1" dirty="0" smtClean="0">
                <a:solidFill>
                  <a:srgbClr val="000000"/>
                </a:solidFill>
                <a:ea typeface="MS PGothic" pitchFamily="34" charset="-128"/>
              </a:rPr>
              <a:t> je </a:t>
            </a:r>
            <a:r>
              <a:rPr lang="en-GB" altLang="pl-PL" sz="2400" b="1" dirty="0" err="1" smtClean="0">
                <a:solidFill>
                  <a:srgbClr val="000000"/>
                </a:solidFill>
                <a:ea typeface="MS PGothic" pitchFamily="34" charset="-128"/>
              </a:rPr>
              <a:t>veux</a:t>
            </a:r>
            <a:r>
              <a:rPr lang="en-GB" altLang="pl-PL" sz="2400" b="1" dirty="0" smtClean="0">
                <a:solidFill>
                  <a:srgbClr val="000000"/>
                </a:solidFill>
                <a:ea typeface="MS PGothic" pitchFamily="34" charset="-128"/>
              </a:rPr>
              <a:t> </a:t>
            </a:r>
            <a:endParaRPr lang="en-GB" altLang="pl-PL" sz="2400" b="1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7" name="Freeform 39"/>
          <p:cNvSpPr>
            <a:spLocks/>
          </p:cNvSpPr>
          <p:nvPr/>
        </p:nvSpPr>
        <p:spPr bwMode="auto">
          <a:xfrm>
            <a:off x="5805324" y="1743177"/>
            <a:ext cx="1512168" cy="1032880"/>
          </a:xfrm>
          <a:custGeom>
            <a:avLst/>
            <a:gdLst>
              <a:gd name="T0" fmla="*/ 2147483647 w 374"/>
              <a:gd name="T1" fmla="*/ 2147483647 h 246"/>
              <a:gd name="T2" fmla="*/ 2147483647 w 374"/>
              <a:gd name="T3" fmla="*/ 0 h 246"/>
              <a:gd name="T4" fmla="*/ 2147483647 w 374"/>
              <a:gd name="T5" fmla="*/ 2147483647 h 246"/>
              <a:gd name="T6" fmla="*/ 2147483647 w 374"/>
              <a:gd name="T7" fmla="*/ 2147483647 h 246"/>
              <a:gd name="T8" fmla="*/ 0 w 374"/>
              <a:gd name="T9" fmla="*/ 2147483647 h 246"/>
              <a:gd name="T10" fmla="*/ 2147483647 w 374"/>
              <a:gd name="T11" fmla="*/ 2147483647 h 246"/>
              <a:gd name="T12" fmla="*/ 2147483647 w 374"/>
              <a:gd name="T13" fmla="*/ 2147483647 h 246"/>
              <a:gd name="T14" fmla="*/ 2147483647 w 374"/>
              <a:gd name="T15" fmla="*/ 2147483647 h 246"/>
              <a:gd name="T16" fmla="*/ 2147483647 w 374"/>
              <a:gd name="T17" fmla="*/ 2147483647 h 246"/>
              <a:gd name="T18" fmla="*/ 2147483647 w 374"/>
              <a:gd name="T19" fmla="*/ 2147483647 h 246"/>
              <a:gd name="T20" fmla="*/ 2147483647 w 374"/>
              <a:gd name="T21" fmla="*/ 2147483647 h 24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74"/>
              <a:gd name="T34" fmla="*/ 0 h 246"/>
              <a:gd name="T35" fmla="*/ 374 w 374"/>
              <a:gd name="T36" fmla="*/ 246 h 24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74" h="246">
                <a:moveTo>
                  <a:pt x="293" y="82"/>
                </a:moveTo>
                <a:cubicBezTo>
                  <a:pt x="277" y="34"/>
                  <a:pt x="232" y="0"/>
                  <a:pt x="179" y="0"/>
                </a:cubicBezTo>
                <a:cubicBezTo>
                  <a:pt x="113" y="0"/>
                  <a:pt x="60" y="53"/>
                  <a:pt x="60" y="119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26" y="121"/>
                  <a:pt x="0" y="149"/>
                  <a:pt x="0" y="183"/>
                </a:cubicBezTo>
                <a:cubicBezTo>
                  <a:pt x="0" y="218"/>
                  <a:pt x="28" y="246"/>
                  <a:pt x="63" y="246"/>
                </a:cubicBezTo>
                <a:cubicBezTo>
                  <a:pt x="65" y="246"/>
                  <a:pt x="66" y="246"/>
                  <a:pt x="67" y="246"/>
                </a:cubicBezTo>
                <a:cubicBezTo>
                  <a:pt x="67" y="246"/>
                  <a:pt x="67" y="246"/>
                  <a:pt x="67" y="246"/>
                </a:cubicBezTo>
                <a:cubicBezTo>
                  <a:pt x="292" y="246"/>
                  <a:pt x="292" y="246"/>
                  <a:pt x="292" y="246"/>
                </a:cubicBezTo>
                <a:cubicBezTo>
                  <a:pt x="337" y="246"/>
                  <a:pt x="374" y="210"/>
                  <a:pt x="374" y="164"/>
                </a:cubicBezTo>
                <a:cubicBezTo>
                  <a:pt x="374" y="119"/>
                  <a:pt x="338" y="83"/>
                  <a:pt x="293" y="82"/>
                </a:cubicBezTo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24" tIns="45712" rIns="91424" bIns="45712"/>
          <a:lstStyle/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71600" y="3921318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Les cadres restituent ce que nous avons écouté et compris du besoin client, du bénéfice d’usage.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236690" y="3920738"/>
            <a:ext cx="264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La découpe présente notre réponse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6658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7" grpId="0" animBg="1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9726" y="267494"/>
            <a:ext cx="8470899" cy="432048"/>
          </a:xfrm>
        </p:spPr>
        <p:txBody>
          <a:bodyPr/>
          <a:lstStyle/>
          <a:p>
            <a:r>
              <a:rPr lang="fr-FR" sz="2400" dirty="0" smtClean="0"/>
              <a:t>Les 10 thématiques</a:t>
            </a:r>
            <a:endParaRPr lang="fr-FR" sz="2400" dirty="0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8961" y="1203598"/>
            <a:ext cx="865187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0288" y="120359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9175" y="1203598"/>
            <a:ext cx="86518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5050" y="120359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9175" y="120359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31875" y="120359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7"/>
          <p:cNvSpPr txBox="1">
            <a:spLocks noChangeArrowheads="1"/>
          </p:cNvSpPr>
          <p:nvPr/>
        </p:nvSpPr>
        <p:spPr bwMode="auto">
          <a:xfrm>
            <a:off x="1041400" y="1486173"/>
            <a:ext cx="8429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altLang="pl-PL" sz="1000" b="1" dirty="0" smtClean="0">
                <a:solidFill>
                  <a:srgbClr val="000000"/>
                </a:solidFill>
                <a:ea typeface="MS PGothic" pitchFamily="34" charset="-128"/>
              </a:rPr>
              <a:t>Bien-</a:t>
            </a:r>
            <a:r>
              <a:rPr lang="en-GB" altLang="pl-PL" sz="1000" b="1" dirty="0" err="1" smtClean="0">
                <a:solidFill>
                  <a:srgbClr val="000000"/>
                </a:solidFill>
                <a:ea typeface="MS PGothic" pitchFamily="34" charset="-128"/>
              </a:rPr>
              <a:t>être</a:t>
            </a:r>
            <a:endParaRPr lang="en-GB" altLang="pl-PL" sz="1000" b="1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4603574" y="1490936"/>
            <a:ext cx="12065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altLang="pl-PL" sz="1000" b="1" dirty="0">
                <a:solidFill>
                  <a:srgbClr val="000000"/>
                </a:solidFill>
                <a:ea typeface="MS PGothic" pitchFamily="34" charset="-128"/>
              </a:rPr>
              <a:t>Argent</a:t>
            </a:r>
          </a:p>
        </p:txBody>
      </p:sp>
      <p:sp>
        <p:nvSpPr>
          <p:cNvPr id="11" name="TextBox 19"/>
          <p:cNvSpPr txBox="1">
            <a:spLocks noChangeArrowheads="1"/>
          </p:cNvSpPr>
          <p:nvPr/>
        </p:nvSpPr>
        <p:spPr bwMode="auto">
          <a:xfrm>
            <a:off x="2141538" y="1490935"/>
            <a:ext cx="12065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altLang="pl-PL" sz="1000" b="1">
                <a:solidFill>
                  <a:srgbClr val="000000"/>
                </a:solidFill>
                <a:ea typeface="MS PGothic" pitchFamily="34" charset="-128"/>
              </a:rPr>
              <a:t>Famille</a:t>
            </a:r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3419475" y="1512367"/>
            <a:ext cx="12080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altLang="pl-PL" sz="1000" b="1" dirty="0">
                <a:solidFill>
                  <a:srgbClr val="000000"/>
                </a:solidFill>
                <a:ea typeface="MS PGothic" pitchFamily="34" charset="-128"/>
              </a:rPr>
              <a:t>Travail</a:t>
            </a:r>
          </a:p>
        </p:txBody>
      </p: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7308304" y="1486172"/>
            <a:ext cx="12065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altLang="pl-PL" sz="1000" b="1" dirty="0">
                <a:solidFill>
                  <a:srgbClr val="000000"/>
                </a:solidFill>
                <a:ea typeface="MS PGothic" pitchFamily="34" charset="-128"/>
              </a:rPr>
              <a:t>Fun</a:t>
            </a:r>
          </a:p>
        </p:txBody>
      </p:sp>
      <p:sp>
        <p:nvSpPr>
          <p:cNvPr id="14" name="TextBox 22"/>
          <p:cNvSpPr txBox="1">
            <a:spLocks noChangeArrowheads="1"/>
          </p:cNvSpPr>
          <p:nvPr/>
        </p:nvSpPr>
        <p:spPr bwMode="auto">
          <a:xfrm>
            <a:off x="5938044" y="1486173"/>
            <a:ext cx="12080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altLang="pl-PL" sz="1000" b="1">
                <a:solidFill>
                  <a:srgbClr val="000000"/>
                </a:solidFill>
                <a:ea typeface="MS PGothic" pitchFamily="34" charset="-128"/>
              </a:rPr>
              <a:t>Maison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78063" y="336383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2124075" y="3497773"/>
            <a:ext cx="1206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altLang="pl-PL" sz="800" dirty="0">
                <a:solidFill>
                  <a:srgbClr val="000000"/>
                </a:solidFill>
                <a:ea typeface="MS PGothic" pitchFamily="34" charset="-128"/>
              </a:rPr>
              <a:t>En </a:t>
            </a:r>
          </a:p>
          <a:p>
            <a:pPr algn="ctr"/>
            <a:r>
              <a:rPr lang="en-GB" altLang="pl-PL" sz="800" dirty="0">
                <a:solidFill>
                  <a:srgbClr val="000000"/>
                </a:solidFill>
                <a:ea typeface="MS PGothic" pitchFamily="34" charset="-128"/>
              </a:rPr>
              <a:t>déplacement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43450" y="336383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4573588" y="3621757"/>
            <a:ext cx="12065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altLang="pl-PL" sz="1000" b="1" dirty="0">
                <a:solidFill>
                  <a:srgbClr val="000000"/>
                </a:solidFill>
                <a:ea typeface="MS PGothic" pitchFamily="34" charset="-128"/>
              </a:rPr>
              <a:t>Tech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14725" y="3363838"/>
            <a:ext cx="86518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3349625" y="3621757"/>
            <a:ext cx="12065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altLang="pl-PL" sz="1000" b="1" dirty="0" smtClean="0">
                <a:solidFill>
                  <a:srgbClr val="000000"/>
                </a:solidFill>
                <a:ea typeface="MS PGothic" pitchFamily="34" charset="-128"/>
              </a:rPr>
              <a:t>Service</a:t>
            </a:r>
            <a:endParaRPr lang="en-GB" altLang="pl-PL" sz="1000" b="1" dirty="0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30913" y="336383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0"/>
          <p:cNvSpPr txBox="1">
            <a:spLocks noChangeArrowheads="1"/>
          </p:cNvSpPr>
          <p:nvPr/>
        </p:nvSpPr>
        <p:spPr bwMode="auto">
          <a:xfrm>
            <a:off x="5859463" y="3651795"/>
            <a:ext cx="12065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altLang="pl-PL" sz="1000" b="1" dirty="0">
                <a:solidFill>
                  <a:srgbClr val="000000"/>
                </a:solidFill>
                <a:ea typeface="MS PGothic" pitchFamily="34" charset="-128"/>
              </a:rPr>
              <a:t>Bon plan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79511" y="771550"/>
            <a:ext cx="8640961" cy="2880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FFFF"/>
                </a:solidFill>
              </a:rPr>
              <a:t>6 thématiques essentielles centrées sur la vie quotidienne des gens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5644" y="2931790"/>
            <a:ext cx="8640961" cy="2880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FFFF"/>
                </a:solidFill>
              </a:rPr>
              <a:t>4 thématiques centrées sur la relation entre les clients et leur opérateur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7" name="TextBox 40"/>
          <p:cNvSpPr txBox="1">
            <a:spLocks noChangeArrowheads="1"/>
          </p:cNvSpPr>
          <p:nvPr/>
        </p:nvSpPr>
        <p:spPr bwMode="auto">
          <a:xfrm>
            <a:off x="1031875" y="2083410"/>
            <a:ext cx="923925" cy="582612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8800">
            <a:spAutoFit/>
          </a:bodyPr>
          <a:lstStyle/>
          <a:p>
            <a:pPr defTabSz="912813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altLang="en-US" sz="900" kern="0" dirty="0" smtClean="0">
                <a:solidFill>
                  <a:srgbClr val="000000"/>
                </a:solidFill>
                <a:cs typeface="Arial" pitchFamily="34" charset="0"/>
              </a:rPr>
              <a:t>Vous permet de prendre soin de vous et de rester en forme.</a:t>
            </a:r>
            <a:endParaRPr lang="fr-FR" altLang="pl-PL" sz="900" kern="0" dirty="0" smtClean="0">
              <a:solidFill>
                <a:srgbClr val="000000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28" name="TextBox 40"/>
          <p:cNvSpPr txBox="1">
            <a:spLocks noChangeArrowheads="1"/>
          </p:cNvSpPr>
          <p:nvPr/>
        </p:nvSpPr>
        <p:spPr bwMode="auto">
          <a:xfrm>
            <a:off x="2297186" y="2083410"/>
            <a:ext cx="923925" cy="582612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8800">
            <a:spAutoFit/>
          </a:bodyPr>
          <a:lstStyle/>
          <a:p>
            <a:pPr defTabSz="912813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altLang="en-US" sz="900" kern="0" dirty="0">
                <a:solidFill>
                  <a:srgbClr val="000000"/>
                </a:solidFill>
                <a:cs typeface="Arial" pitchFamily="34" charset="0"/>
              </a:rPr>
              <a:t>Vous permet de rester proche de ceux qui vous sont chers.</a:t>
            </a:r>
          </a:p>
        </p:txBody>
      </p:sp>
      <p:sp>
        <p:nvSpPr>
          <p:cNvPr id="29" name="TextBox 40"/>
          <p:cNvSpPr txBox="1">
            <a:spLocks noChangeArrowheads="1"/>
          </p:cNvSpPr>
          <p:nvPr/>
        </p:nvSpPr>
        <p:spPr bwMode="auto">
          <a:xfrm>
            <a:off x="3585318" y="2083410"/>
            <a:ext cx="923925" cy="582612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8800">
            <a:spAutoFit/>
          </a:bodyPr>
          <a:lstStyle/>
          <a:p>
            <a:pPr defTabSz="912813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altLang="en-US" sz="900" kern="0" dirty="0">
                <a:solidFill>
                  <a:srgbClr val="000000"/>
                </a:solidFill>
                <a:cs typeface="Arial" pitchFamily="34" charset="0"/>
              </a:rPr>
              <a:t>Vous permet  de rester efficace où que vous soyez.</a:t>
            </a:r>
          </a:p>
        </p:txBody>
      </p:sp>
      <p:sp>
        <p:nvSpPr>
          <p:cNvPr id="30" name="TextBox 40"/>
          <p:cNvSpPr txBox="1">
            <a:spLocks noChangeArrowheads="1"/>
          </p:cNvSpPr>
          <p:nvPr/>
        </p:nvSpPr>
        <p:spPr bwMode="auto">
          <a:xfrm>
            <a:off x="4829175" y="2073603"/>
            <a:ext cx="1138238" cy="721579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28800">
            <a:spAutoFit/>
          </a:bodyPr>
          <a:lstStyle/>
          <a:p>
            <a:pPr defTabSz="912813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altLang="en-US" sz="900" kern="0" dirty="0">
                <a:solidFill>
                  <a:srgbClr val="000000"/>
                </a:solidFill>
                <a:cs typeface="Arial" pitchFamily="34" charset="0"/>
              </a:rPr>
              <a:t>Vous permet de faciliter vos paiements et vos transferts d’argent en toute sécurité. </a:t>
            </a:r>
          </a:p>
        </p:txBody>
      </p:sp>
      <p:sp>
        <p:nvSpPr>
          <p:cNvPr id="31" name="TextBox 40"/>
          <p:cNvSpPr txBox="1">
            <a:spLocks noChangeArrowheads="1"/>
          </p:cNvSpPr>
          <p:nvPr/>
        </p:nvSpPr>
        <p:spPr bwMode="auto">
          <a:xfrm>
            <a:off x="6110287" y="2073603"/>
            <a:ext cx="1198017" cy="721579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28800">
            <a:spAutoFit/>
          </a:bodyPr>
          <a:lstStyle/>
          <a:p>
            <a:pPr defTabSz="912813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altLang="en-US" sz="900" kern="0" dirty="0">
                <a:solidFill>
                  <a:srgbClr val="000000"/>
                </a:solidFill>
                <a:cs typeface="Arial" pitchFamily="34" charset="0"/>
              </a:rPr>
              <a:t>Vous permet de rendre votre maison plus connectée , plus sécurisée et plus ludique. </a:t>
            </a:r>
          </a:p>
        </p:txBody>
      </p:sp>
      <p:sp>
        <p:nvSpPr>
          <p:cNvPr id="32" name="TextBox 40"/>
          <p:cNvSpPr txBox="1">
            <a:spLocks noChangeArrowheads="1"/>
          </p:cNvSpPr>
          <p:nvPr/>
        </p:nvSpPr>
        <p:spPr bwMode="auto">
          <a:xfrm>
            <a:off x="7478961" y="2086772"/>
            <a:ext cx="923925" cy="44458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8800">
            <a:spAutoFit/>
          </a:bodyPr>
          <a:lstStyle/>
          <a:p>
            <a:pPr defTabSz="912813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altLang="en-US" sz="900" kern="0" dirty="0">
                <a:solidFill>
                  <a:srgbClr val="000000"/>
                </a:solidFill>
                <a:cs typeface="Arial" pitchFamily="34" charset="0"/>
              </a:rPr>
              <a:t>Vous permet de vous divertir à chaque instant.</a:t>
            </a:r>
          </a:p>
        </p:txBody>
      </p:sp>
      <p:sp>
        <p:nvSpPr>
          <p:cNvPr id="33" name="TextBox 40"/>
          <p:cNvSpPr txBox="1">
            <a:spLocks noChangeArrowheads="1"/>
          </p:cNvSpPr>
          <p:nvPr/>
        </p:nvSpPr>
        <p:spPr bwMode="auto">
          <a:xfrm>
            <a:off x="2233223" y="4227438"/>
            <a:ext cx="923925" cy="582612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8800">
            <a:spAutoFit/>
          </a:bodyPr>
          <a:lstStyle/>
          <a:p>
            <a:pPr defTabSz="912813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altLang="en-US" sz="900" kern="0" dirty="0">
                <a:solidFill>
                  <a:srgbClr val="000000"/>
                </a:solidFill>
                <a:cs typeface="Arial" pitchFamily="34" charset="0"/>
              </a:rPr>
              <a:t>Vous permet de rester connecté en déplacement. </a:t>
            </a:r>
          </a:p>
        </p:txBody>
      </p:sp>
      <p:sp>
        <p:nvSpPr>
          <p:cNvPr id="34" name="TextBox 40"/>
          <p:cNvSpPr txBox="1">
            <a:spLocks noChangeArrowheads="1"/>
          </p:cNvSpPr>
          <p:nvPr/>
        </p:nvSpPr>
        <p:spPr bwMode="auto">
          <a:xfrm>
            <a:off x="3513317" y="4227438"/>
            <a:ext cx="923925" cy="582612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28800">
            <a:spAutoFit/>
          </a:bodyPr>
          <a:lstStyle/>
          <a:p>
            <a:pPr defTabSz="912813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altLang="en-US" sz="900" kern="0" dirty="0">
                <a:solidFill>
                  <a:srgbClr val="000000"/>
                </a:solidFill>
                <a:cs typeface="Arial" pitchFamily="34" charset="0"/>
              </a:rPr>
              <a:t>Vous rendre service et vous aider à tout moment.</a:t>
            </a:r>
          </a:p>
        </p:txBody>
      </p:sp>
      <p:sp>
        <p:nvSpPr>
          <p:cNvPr id="35" name="TextBox 40"/>
          <p:cNvSpPr txBox="1">
            <a:spLocks noChangeArrowheads="1"/>
          </p:cNvSpPr>
          <p:nvPr/>
        </p:nvSpPr>
        <p:spPr bwMode="auto">
          <a:xfrm>
            <a:off x="4743451" y="4227438"/>
            <a:ext cx="1066624" cy="860078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28800">
            <a:spAutoFit/>
          </a:bodyPr>
          <a:lstStyle/>
          <a:p>
            <a:pPr defTabSz="912813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altLang="en-US" sz="900" kern="0" dirty="0">
                <a:solidFill>
                  <a:srgbClr val="000000"/>
                </a:solidFill>
                <a:cs typeface="Arial" pitchFamily="34" charset="0"/>
              </a:rPr>
              <a:t>Vous permet d’être toujours informé des dernières technologies </a:t>
            </a:r>
            <a:br>
              <a:rPr lang="fr-FR" altLang="en-US" sz="900" kern="0" dirty="0">
                <a:solidFill>
                  <a:srgbClr val="000000"/>
                </a:solidFill>
                <a:cs typeface="Arial" pitchFamily="34" charset="0"/>
              </a:rPr>
            </a:br>
            <a:r>
              <a:rPr lang="fr-FR" altLang="en-US" sz="900" kern="0" dirty="0">
                <a:solidFill>
                  <a:srgbClr val="000000"/>
                </a:solidFill>
                <a:cs typeface="Arial" pitchFamily="34" charset="0"/>
              </a:rPr>
              <a:t>les plus adaptées pour vous.</a:t>
            </a:r>
          </a:p>
        </p:txBody>
      </p:sp>
      <p:sp>
        <p:nvSpPr>
          <p:cNvPr id="36" name="TextBox 40"/>
          <p:cNvSpPr txBox="1">
            <a:spLocks noChangeArrowheads="1"/>
          </p:cNvSpPr>
          <p:nvPr/>
        </p:nvSpPr>
        <p:spPr bwMode="auto">
          <a:xfrm>
            <a:off x="6030913" y="4227438"/>
            <a:ext cx="1115219" cy="583079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28800">
            <a:spAutoFit/>
          </a:bodyPr>
          <a:lstStyle/>
          <a:p>
            <a:pPr defTabSz="912813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altLang="en-US" sz="900" kern="0" dirty="0">
                <a:solidFill>
                  <a:srgbClr val="000000"/>
                </a:solidFill>
                <a:cs typeface="Arial" pitchFamily="34" charset="0"/>
              </a:rPr>
              <a:t>Vous permet de trouver l’offre qui vous convient et au prix le plus juste. </a:t>
            </a:r>
          </a:p>
        </p:txBody>
      </p:sp>
    </p:spTree>
    <p:extLst>
      <p:ext uri="{BB962C8B-B14F-4D97-AF65-F5344CB8AC3E}">
        <p14:creationId xmlns:p14="http://schemas.microsoft.com/office/powerpoint/2010/main" val="17600385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brand.orange.com/newguidelines/bgAssets/img/frames/princip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9582"/>
            <a:ext cx="18002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231170" y="1059582"/>
            <a:ext cx="5725206" cy="116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Il y en a 10, </a:t>
            </a:r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pas </a:t>
            </a:r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plus. </a:t>
            </a:r>
            <a:endParaRPr lang="fr-FR" altLang="fr-FR" dirty="0" smtClean="0">
              <a:solidFill>
                <a:srgbClr val="000000"/>
              </a:solidFill>
              <a:latin typeface="Helvetica 55 Roman" panose="020B0604020202020204" pitchFamily="2" charset="0"/>
              <a:ea typeface="+mn-ea"/>
              <a:cs typeface="Arial" pitchFamily="34" charset="0"/>
            </a:endParaRPr>
          </a:p>
          <a:p>
            <a:pPr defTabSz="911225"/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Chaque cadre correspond à une thématique. </a:t>
            </a:r>
          </a:p>
          <a:p>
            <a:pPr defTabSz="911225"/>
            <a:endParaRPr lang="fr-FR" altLang="fr-FR" dirty="0">
              <a:solidFill>
                <a:srgbClr val="000000"/>
              </a:solidFill>
              <a:latin typeface="Helvetica 55 Roman" panose="020B0604020202020204" pitchFamily="2" charset="0"/>
              <a:ea typeface="+mn-ea"/>
              <a:cs typeface="Arial" pitchFamily="34" charset="0"/>
            </a:endParaRPr>
          </a:p>
          <a:p>
            <a:pPr defTabSz="911225"/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Ils ne peuvent pas être modifiés et vous ne pouvez pas en créer d’autres.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07950" y="123478"/>
            <a:ext cx="4535488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Les cadres</a:t>
            </a:r>
            <a:endParaRPr lang="fr-FR" altLang="fr-FR" sz="11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231170" y="2476778"/>
            <a:ext cx="6013238" cy="1384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lvl="0" defTabSz="911225"/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Les cadres contiennent </a:t>
            </a:r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uniquement du texte (pas d’illustrations, d’icônes etc….)</a:t>
            </a:r>
          </a:p>
          <a:p>
            <a:pPr lvl="0" defTabSz="911225"/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Ils contiennent soit </a:t>
            </a:r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le nom du thème soit un texte qui représente la manière dont Orange écoute ce qui est essentiel dans la vie des gens</a:t>
            </a:r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. </a:t>
            </a:r>
          </a:p>
          <a:p>
            <a:pPr lvl="0" defTabSz="911225"/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Cela peut être </a:t>
            </a:r>
            <a:r>
              <a:rPr lang="fr-FR" dirty="0" smtClean="0">
                <a:solidFill>
                  <a:srgbClr val="FF6600"/>
                </a:solidFill>
                <a:latin typeface="Helvetica 55 Roman" panose="020B0604020202020204" pitchFamily="2" charset="0"/>
                <a:cs typeface="Helvetica"/>
              </a:rPr>
              <a:t>une </a:t>
            </a:r>
            <a:r>
              <a:rPr lang="fr-FR" dirty="0">
                <a:solidFill>
                  <a:srgbClr val="FF6600"/>
                </a:solidFill>
                <a:latin typeface="Helvetica 55 Roman" panose="020B0604020202020204" pitchFamily="2" charset="0"/>
                <a:cs typeface="Helvetica"/>
              </a:rPr>
              <a:t>vérité consommateur, </a:t>
            </a:r>
            <a:r>
              <a:rPr lang="fr-FR" dirty="0" smtClean="0">
                <a:solidFill>
                  <a:srgbClr val="FF6600"/>
                </a:solidFill>
                <a:latin typeface="Helvetica 55 Roman" panose="020B0604020202020204" pitchFamily="2" charset="0"/>
                <a:cs typeface="Helvetica"/>
              </a:rPr>
              <a:t>une </a:t>
            </a:r>
            <a:r>
              <a:rPr lang="fr-FR" dirty="0">
                <a:solidFill>
                  <a:srgbClr val="FF6600"/>
                </a:solidFill>
                <a:latin typeface="Helvetica 55 Roman" panose="020B0604020202020204" pitchFamily="2" charset="0"/>
                <a:cs typeface="Helvetica"/>
              </a:rPr>
              <a:t>attente ou </a:t>
            </a:r>
            <a:r>
              <a:rPr lang="fr-FR" dirty="0" smtClean="0">
                <a:solidFill>
                  <a:srgbClr val="FF6600"/>
                </a:solidFill>
                <a:latin typeface="Helvetica 55 Roman" panose="020B0604020202020204" pitchFamily="2" charset="0"/>
                <a:cs typeface="Helvetica"/>
              </a:rPr>
              <a:t>une </a:t>
            </a:r>
            <a:r>
              <a:rPr lang="fr-FR" dirty="0">
                <a:solidFill>
                  <a:srgbClr val="FF6600"/>
                </a:solidFill>
                <a:latin typeface="Helvetica 55 Roman" panose="020B0604020202020204" pitchFamily="2" charset="0"/>
                <a:cs typeface="Helvetica"/>
              </a:rPr>
              <a:t>habitude de consommation.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219543" y="4012843"/>
            <a:ext cx="4536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hangingPunct="0">
              <a:spcBef>
                <a:spcPct val="20000"/>
              </a:spcBef>
              <a:buClr>
                <a:srgbClr val="FF6600"/>
              </a:buClr>
            </a:pPr>
            <a:r>
              <a:rPr lang="fr-FR" dirty="0" smtClean="0">
                <a:solidFill>
                  <a:srgbClr val="000000"/>
                </a:solidFill>
                <a:latin typeface="Helvetica 55 Roman" panose="020B0604020202020204" pitchFamily="2" charset="0"/>
                <a:cs typeface="Helvetica"/>
              </a:rPr>
              <a:t>Le texte doit être </a:t>
            </a:r>
            <a:r>
              <a:rPr lang="fr-FR" dirty="0" smtClean="0">
                <a:solidFill>
                  <a:srgbClr val="FF6600"/>
                </a:solidFill>
                <a:latin typeface="Helvetica 55 Roman" panose="020B0604020202020204" pitchFamily="2" charset="0"/>
                <a:cs typeface="Helvetica"/>
              </a:rPr>
              <a:t>simple, audacieux et direct</a:t>
            </a:r>
            <a:r>
              <a:rPr lang="fr-FR" dirty="0" smtClean="0">
                <a:solidFill>
                  <a:srgbClr val="FF6600"/>
                </a:solidFill>
                <a:latin typeface="Helvetica 65 Medium" panose="020B0604020202020204" pitchFamily="34" charset="0"/>
                <a:cs typeface="Helvetica"/>
              </a:rPr>
              <a:t>.</a:t>
            </a:r>
            <a:endParaRPr lang="fr-FR" dirty="0">
              <a:solidFill>
                <a:srgbClr val="FF6600"/>
              </a:solidFill>
              <a:latin typeface="Helvetica 65 Medium" panose="020B0604020202020204" pitchFamily="34" charset="0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488126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299994" y="1001199"/>
            <a:ext cx="53285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fr-FR" altLang="fr-FR" dirty="0">
                <a:latin typeface="Helvetica 55 Roman" panose="020B0604020202020204" pitchFamily="2" charset="0"/>
                <a:ea typeface="HelveticaNeue LT 55 Roman"/>
                <a:cs typeface="HelveticaNeue LT 55 Roman"/>
              </a:rPr>
              <a:t>Les cadres servent à montrer ce que le client dit, ce dont il a besoin (ses insights). Pour </a:t>
            </a:r>
            <a:r>
              <a:rPr lang="fr-FR" altLang="fr-FR" dirty="0" smtClean="0">
                <a:latin typeface="Helvetica 55 Roman" panose="020B0604020202020204" pitchFamily="2" charset="0"/>
                <a:ea typeface="HelveticaNeue LT 55 Roman"/>
                <a:cs typeface="HelveticaNeue LT 55 Roman"/>
              </a:rPr>
              <a:t>retranscrire </a:t>
            </a:r>
            <a:r>
              <a:rPr lang="fr-FR" altLang="fr-FR" dirty="0">
                <a:latin typeface="Helvetica 55 Roman" panose="020B0604020202020204" pitchFamily="2" charset="0"/>
                <a:ea typeface="HelveticaNeue LT 55 Roman"/>
                <a:cs typeface="HelveticaNeue LT 55 Roman"/>
              </a:rPr>
              <a:t>ceci on utilise :</a:t>
            </a:r>
          </a:p>
          <a:p>
            <a:pPr defTabSz="914400"/>
            <a:endParaRPr lang="fr-FR" altLang="fr-FR" dirty="0">
              <a:latin typeface="Helvetica 55 Roman" panose="020B0604020202020204" pitchFamily="2" charset="0"/>
              <a:ea typeface="HelveticaNeue LT 55 Roman"/>
              <a:cs typeface="HelveticaNeue LT 55 Roman"/>
            </a:endParaRPr>
          </a:p>
          <a:p>
            <a:pPr defTabSz="914400"/>
            <a:r>
              <a:rPr lang="fr-FR" altLang="fr-FR" dirty="0">
                <a:latin typeface="+mn-lt"/>
                <a:ea typeface="HelveticaNeue LT 55 Roman"/>
                <a:cs typeface="HelveticaNeue LT 55 Roman"/>
              </a:rPr>
              <a:t>Le verbatim :</a:t>
            </a:r>
          </a:p>
          <a:p>
            <a:pPr defTabSz="914400">
              <a:buClr>
                <a:schemeClr val="tx1"/>
              </a:buClr>
              <a:buFont typeface="Lucida Grande"/>
              <a:buChar char="-"/>
            </a:pPr>
            <a:r>
              <a:rPr lang="fr-FR" altLang="fr-FR" dirty="0">
                <a:latin typeface="Helvetica 55 Roman" panose="020B0604020202020204" pitchFamily="2" charset="0"/>
                <a:ea typeface="HelveticaNeue LT 55 Roman"/>
                <a:cs typeface="HelveticaNeue LT 55 Roman"/>
              </a:rPr>
              <a:t> Met en scène directement le besoin client</a:t>
            </a:r>
          </a:p>
          <a:p>
            <a:pPr defTabSz="914400"/>
            <a:r>
              <a:rPr lang="fr-FR" altLang="fr-FR" dirty="0">
                <a:latin typeface="Helvetica 55 Roman" panose="020B0604020202020204" pitchFamily="2" charset="0"/>
                <a:ea typeface="HelveticaNeue LT 55 Roman"/>
                <a:cs typeface="HelveticaNeue LT 55 Roman"/>
              </a:rPr>
              <a:t>Ex : « Je veux être connectée partout » </a:t>
            </a:r>
          </a:p>
          <a:p>
            <a:pPr defTabSz="914400" eaLnBrk="1" hangingPunct="1">
              <a:buFont typeface="Wingdings" charset="0"/>
              <a:buNone/>
              <a:defRPr/>
            </a:pPr>
            <a:endParaRPr lang="fr-FR" dirty="0">
              <a:latin typeface="Helvetica 55 Roman" panose="020B0604020202020204" pitchFamily="2" charset="0"/>
              <a:cs typeface="HelveticaNeue LT 55 Roman"/>
            </a:endParaRPr>
          </a:p>
          <a:p>
            <a:pPr defTabSz="914400" eaLnBrk="1" hangingPunct="1">
              <a:buFont typeface="Wingdings" charset="0"/>
              <a:buNone/>
              <a:defRPr/>
            </a:pPr>
            <a:r>
              <a:rPr lang="fr-FR" dirty="0">
                <a:latin typeface="+mn-lt"/>
                <a:cs typeface="HelveticaNeue LT 55 Roman"/>
              </a:rPr>
              <a:t>L’infinitif :</a:t>
            </a:r>
          </a:p>
          <a:p>
            <a:pPr defTabSz="914400" eaLnBrk="1" hangingPunct="1">
              <a:defRPr/>
            </a:pPr>
            <a:r>
              <a:rPr lang="fr-FR" dirty="0">
                <a:latin typeface="Helvetica 55 Roman" panose="020B0604020202020204" pitchFamily="2" charset="0"/>
                <a:cs typeface="HelveticaNeue LT 55 Roman"/>
              </a:rPr>
              <a:t>Permet de s’exprimer de manière efficace et directe. Ex : « Stocker et partager </a:t>
            </a:r>
            <a:r>
              <a:rPr lang="fr-FR" dirty="0" smtClean="0">
                <a:latin typeface="Helvetica 55 Roman" panose="020B0604020202020204" pitchFamily="2" charset="0"/>
                <a:cs typeface="HelveticaNeue LT 55 Roman"/>
              </a:rPr>
              <a:t>tous </a:t>
            </a:r>
            <a:r>
              <a:rPr lang="fr-FR" dirty="0">
                <a:latin typeface="Helvetica 55 Roman" panose="020B0604020202020204" pitchFamily="2" charset="0"/>
                <a:cs typeface="HelveticaNeue LT 55 Roman"/>
              </a:rPr>
              <a:t>mes contenus »</a:t>
            </a:r>
          </a:p>
          <a:p>
            <a:pPr defTabSz="914400"/>
            <a:endParaRPr lang="fr-FR" altLang="fr-FR" dirty="0">
              <a:latin typeface="Helvetica 55 Roman" panose="020B0604020202020204" pitchFamily="2" charset="0"/>
              <a:ea typeface="HelveticaNeue LT 55 Roman"/>
              <a:cs typeface="HelveticaNeue LT 55 Roman"/>
            </a:endParaRPr>
          </a:p>
          <a:p>
            <a:pPr defTabSz="914400" eaLnBrk="1" hangingPunct="1">
              <a:defRPr/>
            </a:pPr>
            <a:r>
              <a:rPr lang="fr-FR" dirty="0">
                <a:latin typeface="+mn-lt"/>
                <a:cs typeface="HelveticaNeue LT 55 Roman"/>
              </a:rPr>
              <a:t>Les groupes nominaux : </a:t>
            </a:r>
          </a:p>
          <a:p>
            <a:pPr defTabSz="914400" eaLnBrk="1" hangingPunct="1">
              <a:defRPr/>
            </a:pPr>
            <a:r>
              <a:rPr lang="fr-FR" dirty="0">
                <a:latin typeface="Helvetica 55 Roman" panose="020B0604020202020204" pitchFamily="2" charset="0"/>
                <a:cs typeface="HelveticaNeue LT 55 Roman"/>
              </a:rPr>
              <a:t>Permettent de présenter des objets ou situations de manière simple.</a:t>
            </a:r>
          </a:p>
          <a:p>
            <a:pPr defTabSz="914400" eaLnBrk="1" hangingPunct="1">
              <a:defRPr/>
            </a:pPr>
            <a:r>
              <a:rPr lang="fr-FR" dirty="0">
                <a:latin typeface="Helvetica 55 Roman" panose="020B0604020202020204" pitchFamily="2" charset="0"/>
                <a:cs typeface="HelveticaNeue LT 55 Roman"/>
              </a:rPr>
              <a:t>Ex : « Un bracelet pour garder la ligne » </a:t>
            </a:r>
            <a:endParaRPr lang="en-GB" altLang="fr-FR" dirty="0">
              <a:latin typeface="Helvetica 55 Roman" panose="020B0604020202020204" pitchFamily="2" charset="0"/>
              <a:ea typeface="HelveticaNeue LT 55 Roman"/>
              <a:cs typeface="HelveticaNeue LT 55 Roman"/>
            </a:endParaRPr>
          </a:p>
          <a:p>
            <a:endParaRPr lang="fr-FR" dirty="0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07950" y="123478"/>
            <a:ext cx="6696298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Formulation du bénéfice client </a:t>
            </a:r>
            <a:endParaRPr lang="fr-FR" altLang="fr-FR" sz="11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55386"/>
            <a:ext cx="294363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369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07950" y="123478"/>
            <a:ext cx="4535488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Contenu des cadres</a:t>
            </a:r>
            <a:endParaRPr lang="fr-FR" altLang="fr-FR" sz="11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7950" y="843556"/>
            <a:ext cx="5760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Helvetica 55 Roman" panose="020B0604020202020204" pitchFamily="2" charset="0"/>
              </a:rPr>
              <a:t>Deux possibilités de mise en scène de la thématique : </a:t>
            </a:r>
            <a:endParaRPr lang="fr-FR" sz="1600" dirty="0">
              <a:latin typeface="Helvetica 55 Roman" panose="020B0604020202020204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5536" y="2499742"/>
            <a:ext cx="36723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Helvetica 55 Roman" panose="020B0604020202020204" pitchFamily="2" charset="0"/>
              </a:rPr>
              <a:t>- Ecrire le nom de la thématique dans le cadre et le besoin client à côté du cadre</a:t>
            </a:r>
          </a:p>
          <a:p>
            <a:endParaRPr lang="fr-FR" sz="1200" dirty="0" smtClean="0">
              <a:latin typeface="Helvetica 55 Roman" panose="020B0604020202020204" pitchFamily="2" charset="0"/>
            </a:endParaRPr>
          </a:p>
          <a:p>
            <a:r>
              <a:rPr lang="fr-FR" sz="1200" dirty="0" smtClean="0">
                <a:latin typeface="Helvetica 55 Roman" panose="020B0604020202020204" pitchFamily="2" charset="0"/>
              </a:rPr>
              <a:t>- Le nom de la thématique doit être centré dans le cadre et le besoin client doit être ferré au cadre</a:t>
            </a:r>
          </a:p>
          <a:p>
            <a:pPr marL="285750" indent="-285750">
              <a:buFontTx/>
              <a:buChar char="-"/>
            </a:pPr>
            <a:endParaRPr lang="fr-FR" sz="1200" dirty="0" smtClean="0">
              <a:latin typeface="Helvetica 55 Roman" panose="020B0604020202020204" pitchFamily="2" charset="0"/>
            </a:endParaRPr>
          </a:p>
          <a:p>
            <a:r>
              <a:rPr lang="fr-FR" sz="1200" dirty="0" smtClean="0">
                <a:latin typeface="Helvetica 55 Roman" panose="020B0604020202020204" pitchFamily="2" charset="0"/>
              </a:rPr>
              <a:t>- Le besoin client doit commencé par une majuscule mais ne doit pas se terminer par un point</a:t>
            </a:r>
          </a:p>
          <a:p>
            <a:pPr marL="285750" indent="-285750">
              <a:buFontTx/>
              <a:buChar char="-"/>
            </a:pPr>
            <a:endParaRPr lang="fr-FR" sz="1200" dirty="0">
              <a:latin typeface="Helvetica 55 Roman" panose="020B0604020202020204" pitchFamily="2" charset="0"/>
            </a:endParaRPr>
          </a:p>
          <a:p>
            <a:r>
              <a:rPr lang="fr-FR" sz="1200" dirty="0" smtClean="0">
                <a:latin typeface="Helvetica 55 Roman" panose="020B0604020202020204" pitchFamily="2" charset="0"/>
              </a:rPr>
              <a:t>- Le besoin client doit contenir maximum 10 mots </a:t>
            </a:r>
            <a:endParaRPr lang="fr-FR" sz="1200" dirty="0">
              <a:latin typeface="Helvetica 55 Roman" panose="020B0604020202020204" pitchFamily="2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076057" y="2499742"/>
            <a:ext cx="367240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Helvetica 55 Roman" panose="020B0604020202020204" pitchFamily="2" charset="0"/>
              </a:rPr>
              <a:t>- Ecrire le besoin client dans le cadre</a:t>
            </a:r>
          </a:p>
          <a:p>
            <a:pPr marL="285750" indent="-285750">
              <a:buFontTx/>
              <a:buChar char="-"/>
            </a:pPr>
            <a:endParaRPr lang="fr-FR" sz="1200" dirty="0">
              <a:latin typeface="Helvetica 55 Roman" panose="020B0604020202020204" pitchFamily="2" charset="0"/>
            </a:endParaRPr>
          </a:p>
          <a:p>
            <a:r>
              <a:rPr lang="fr-FR" sz="1200" dirty="0" smtClean="0">
                <a:latin typeface="Helvetica 55 Roman" panose="020B0604020202020204" pitchFamily="2" charset="0"/>
              </a:rPr>
              <a:t>- Le besoin client doit être centré dans le cadre </a:t>
            </a:r>
          </a:p>
          <a:p>
            <a:pPr marL="285750" indent="-285750">
              <a:buFontTx/>
              <a:buChar char="-"/>
            </a:pPr>
            <a:endParaRPr lang="fr-FR" sz="1200" dirty="0">
              <a:latin typeface="Helvetica 55 Roman" panose="020B0604020202020204" pitchFamily="2" charset="0"/>
            </a:endParaRPr>
          </a:p>
          <a:p>
            <a:r>
              <a:rPr lang="fr-FR" sz="1200" dirty="0" smtClean="0">
                <a:latin typeface="Helvetica 55 Roman" panose="020B0604020202020204" pitchFamily="2" charset="0"/>
              </a:rPr>
              <a:t>- Le </a:t>
            </a:r>
            <a:r>
              <a:rPr lang="fr-FR" sz="1200" dirty="0">
                <a:latin typeface="Helvetica 55 Roman" panose="020B0604020202020204" pitchFamily="2" charset="0"/>
              </a:rPr>
              <a:t>besoin client doit commencé par une majuscule mais ne doit pas se terminer par un </a:t>
            </a:r>
            <a:r>
              <a:rPr lang="fr-FR" sz="1200" dirty="0" smtClean="0">
                <a:latin typeface="Helvetica 55 Roman" panose="020B0604020202020204" pitchFamily="2" charset="0"/>
              </a:rPr>
              <a:t>point</a:t>
            </a:r>
          </a:p>
          <a:p>
            <a:endParaRPr lang="fr-FR" sz="1200" dirty="0">
              <a:latin typeface="Helvetica 55 Roman" panose="020B0604020202020204" pitchFamily="2" charset="0"/>
            </a:endParaRPr>
          </a:p>
          <a:p>
            <a:r>
              <a:rPr lang="fr-FR" sz="1200" dirty="0" smtClean="0">
                <a:latin typeface="Helvetica 55 Roman" panose="020B0604020202020204" pitchFamily="2" charset="0"/>
              </a:rPr>
              <a:t>- Le </a:t>
            </a:r>
            <a:r>
              <a:rPr lang="fr-FR" sz="1200" dirty="0">
                <a:latin typeface="Helvetica 55 Roman" panose="020B0604020202020204" pitchFamily="2" charset="0"/>
              </a:rPr>
              <a:t>besoin client doit contenir maximum 10 mots </a:t>
            </a:r>
            <a:endParaRPr lang="fr-FR" sz="1200" dirty="0" smtClean="0">
              <a:latin typeface="Helvetica 55 Roman" panose="020B0604020202020204" pitchFamily="2" charset="0"/>
            </a:endParaRPr>
          </a:p>
          <a:p>
            <a:endParaRPr lang="fr-FR" dirty="0">
              <a:latin typeface="Helvetica 55 Roman" panose="020B0604020202020204" pitchFamily="2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8" y="1393878"/>
            <a:ext cx="2438741" cy="97168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19622"/>
            <a:ext cx="247684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brand.orange.com/newguidelines/bgAssets/img/frames/principle-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114826"/>
            <a:ext cx="2880320" cy="28803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3635896" y="2120602"/>
            <a:ext cx="4177332" cy="523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Les cadres sont toujours </a:t>
            </a:r>
            <a:r>
              <a:rPr lang="fr-FR" altLang="fr-FR" dirty="0">
                <a:solidFill>
                  <a:srgbClr val="FF66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en orange </a:t>
            </a:r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avec un fond transparent et un texte en blanc ou en noir.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07950" y="123478"/>
            <a:ext cx="4535488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Couleurs des cadres</a:t>
            </a:r>
            <a:endParaRPr lang="fr-FR" altLang="fr-FR" sz="11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26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107950" y="123478"/>
            <a:ext cx="7236358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Exemples de formulation du bénéfice client </a:t>
            </a:r>
            <a:endParaRPr lang="fr-FR" altLang="fr-FR" sz="11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1" y="704885"/>
            <a:ext cx="2071401" cy="435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84" y="704885"/>
            <a:ext cx="2872266" cy="435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704885"/>
            <a:ext cx="3384376" cy="435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47928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323529" y="267494"/>
            <a:ext cx="5400600" cy="503833"/>
          </a:xfrm>
        </p:spPr>
        <p:txBody>
          <a:bodyPr/>
          <a:lstStyle/>
          <a:p>
            <a:r>
              <a:rPr lang="fr-FR" sz="2400" dirty="0" smtClean="0"/>
              <a:t>Notre palette secondaire  </a:t>
            </a:r>
            <a:endParaRPr lang="fr-FR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3597"/>
            <a:ext cx="1946538" cy="213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627784" y="1691972"/>
            <a:ext cx="58326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N’utilisez pas de grands aplats sauf s’ils font partie de</a:t>
            </a:r>
          </a:p>
          <a:p>
            <a:r>
              <a:rPr lang="fr-FR" dirty="0">
                <a:latin typeface="Helvetica 55 Roman" panose="020B0604020202020204" pitchFamily="2" charset="0"/>
              </a:rPr>
              <a:t>l’illustration ou de l’arrière-plan de la photo</a:t>
            </a:r>
            <a:r>
              <a:rPr lang="fr-FR" dirty="0" smtClean="0">
                <a:latin typeface="Helvetica 55 Roman" panose="020B0604020202020204" pitchFamily="2" charset="0"/>
              </a:rPr>
              <a:t>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solidFill>
                  <a:schemeClr val="bg2"/>
                </a:solidFill>
                <a:latin typeface="Helvetica 55 Roman" panose="020B0604020202020204" pitchFamily="2" charset="0"/>
              </a:rPr>
              <a:t>N’utilisez jamais les couleurs secondaires pour écrire </a:t>
            </a:r>
            <a:r>
              <a:rPr lang="fr-FR" dirty="0" smtClean="0">
                <a:solidFill>
                  <a:schemeClr val="bg2"/>
                </a:solidFill>
                <a:latin typeface="Helvetica 55 Roman" panose="020B0604020202020204" pitchFamily="2" charset="0"/>
              </a:rPr>
              <a:t>un texte.</a:t>
            </a:r>
          </a:p>
          <a:p>
            <a:endParaRPr lang="fr-FR" dirty="0">
              <a:solidFill>
                <a:schemeClr val="bg2"/>
              </a:solidFill>
              <a:latin typeface="Helvetica 55 Roman" panose="020B0604020202020204" pitchFamily="2" charset="0"/>
            </a:endParaRPr>
          </a:p>
          <a:p>
            <a:r>
              <a:rPr lang="fr-FR" dirty="0" smtClean="0">
                <a:solidFill>
                  <a:schemeClr val="bg2"/>
                </a:solidFill>
                <a:latin typeface="Helvetica 55 Roman" panose="020B0604020202020204" pitchFamily="2" charset="0"/>
              </a:rPr>
              <a:t>Ne pas écrire un texte en Orange sur un fond en couleur secondaire (par exemple dans une découpe).</a:t>
            </a:r>
            <a:endParaRPr lang="fr-FR" dirty="0">
              <a:solidFill>
                <a:schemeClr val="bg2"/>
              </a:solidFill>
              <a:latin typeface="Helvetica 55 Roman" panose="020B0604020202020204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627784" y="3651870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Les nuances plus claires et plus sombres des couleurs secondaires peuvent être utilisées sur les illustrations et en digital. 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27784" y="1327869"/>
            <a:ext cx="5976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couleurs secondaires rendent notre marque plus rayonnante.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643741" y="4299942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codes couleurs sont disponibles </a:t>
            </a:r>
            <a:r>
              <a:rPr lang="fr-FR" dirty="0" smtClean="0">
                <a:hlinkClick r:id="rId3"/>
              </a:rPr>
              <a:t>ici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69843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13" name="Picture 6" descr="http://www.brand.orange.com/newguidelines/bgAssets/img/popouts/princip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15566"/>
            <a:ext cx="1584176" cy="1586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1916" name="Rectangle 14"/>
          <p:cNvSpPr>
            <a:spLocks noChangeArrowheads="1"/>
          </p:cNvSpPr>
          <p:nvPr/>
        </p:nvSpPr>
        <p:spPr bwMode="auto">
          <a:xfrm>
            <a:off x="3394787" y="1203598"/>
            <a:ext cx="4896544" cy="7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Il existe 10 </a:t>
            </a:r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découpes, une </a:t>
            </a:r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par cadre.</a:t>
            </a:r>
          </a:p>
          <a:p>
            <a:pPr defTabSz="911225"/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Elles </a:t>
            </a:r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ne peuvent pas être modifiées. Vous ne pouvez pas en créer de nouvelles.</a:t>
            </a:r>
          </a:p>
        </p:txBody>
      </p:sp>
      <p:sp>
        <p:nvSpPr>
          <p:cNvPr id="251919" name="Rectangle 20"/>
          <p:cNvSpPr>
            <a:spLocks noChangeArrowheads="1"/>
          </p:cNvSpPr>
          <p:nvPr/>
        </p:nvSpPr>
        <p:spPr bwMode="auto">
          <a:xfrm>
            <a:off x="107950" y="123478"/>
            <a:ext cx="3815978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Les découpes</a:t>
            </a:r>
            <a:endParaRPr lang="fr-FR" altLang="fr-FR" sz="24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94787" y="329183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1225"/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cs typeface="Arial" pitchFamily="34" charset="0"/>
              </a:rPr>
              <a:t>La découpe contient la réponse apportée par Orange au besoin du client : un produit, un service ou un bénéfice.</a:t>
            </a:r>
          </a:p>
        </p:txBody>
      </p:sp>
      <p:pic>
        <p:nvPicPr>
          <p:cNvPr id="6" name="Picture 8" descr="http://www.brand.orange.com/newguidelines/bgAssets/img/popouts/principle-2_f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6407" y="2851256"/>
            <a:ext cx="1728192" cy="1730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24575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923928" y="915566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89061" y="1330422"/>
            <a:ext cx="3690851" cy="7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</a:rPr>
              <a:t>Les découpes peuvent contenir des mots, des icônes, des illustrations, des photos ou des animations.  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456038" y="690563"/>
            <a:ext cx="7175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GB" sz="1000" dirty="0" err="1">
                <a:latin typeface="Helvetica 75 Bold" pitchFamily="34" charset="0"/>
              </a:rPr>
              <a:t>Texte</a:t>
            </a:r>
            <a:endParaRPr lang="en-GB" sz="1000" dirty="0">
              <a:latin typeface="Helvetica 75 Bold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456038" y="1627262"/>
            <a:ext cx="7175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GB" sz="1000" dirty="0" err="1">
                <a:latin typeface="Helvetica 75 Bold" pitchFamily="34" charset="0"/>
              </a:rPr>
              <a:t>Icônes</a:t>
            </a:r>
            <a:r>
              <a:rPr lang="en-GB" sz="1000" dirty="0">
                <a:latin typeface="Helvetica 75 Bold" pitchFamily="34" charset="0"/>
              </a:rPr>
              <a:t> 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456038" y="2705794"/>
            <a:ext cx="90805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GB" sz="1000" dirty="0" err="1">
                <a:latin typeface="Helvetica 75 Bold" pitchFamily="34" charset="0"/>
              </a:rPr>
              <a:t>Photographie</a:t>
            </a:r>
            <a:r>
              <a:rPr lang="en-GB" sz="1000" dirty="0">
                <a:latin typeface="Helvetica 75 Bold" pitchFamily="34" charset="0"/>
              </a:rPr>
              <a:t> 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456038" y="3785914"/>
            <a:ext cx="90805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GB" sz="1000" dirty="0">
                <a:latin typeface="Helvetica 75 Bold" pitchFamily="34" charset="0"/>
              </a:rPr>
              <a:t>I</a:t>
            </a:r>
            <a:r>
              <a:rPr lang="en-GB" sz="1000" dirty="0" smtClean="0">
                <a:latin typeface="Helvetica 75 Bold" pitchFamily="34" charset="0"/>
              </a:rPr>
              <a:t>llustrations</a:t>
            </a:r>
            <a:endParaRPr lang="en-GB" sz="1000" dirty="0">
              <a:latin typeface="Helvetica 75 Bold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456038" y="4866034"/>
            <a:ext cx="90805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GB" sz="1000">
                <a:latin typeface="Helvetica 75 Bold" pitchFamily="34" charset="0"/>
              </a:rPr>
              <a:t>Fonctionnel</a:t>
            </a:r>
          </a:p>
        </p:txBody>
      </p:sp>
      <p:pic>
        <p:nvPicPr>
          <p:cNvPr id="12" name="Picture 324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9030" y="68263"/>
            <a:ext cx="3473450" cy="499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397747" y="339502"/>
            <a:ext cx="762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800" dirty="0">
                <a:latin typeface="Helvetica 75 Bold" pitchFamily="34" charset="0"/>
              </a:rPr>
              <a:t>T</a:t>
            </a:r>
            <a:r>
              <a:rPr lang="en-GB" sz="800" dirty="0" smtClean="0">
                <a:latin typeface="Helvetica 75 Bold" pitchFamily="34" charset="0"/>
              </a:rPr>
              <a:t>out </a:t>
            </a:r>
            <a:r>
              <a:rPr lang="en-GB" sz="800" dirty="0" err="1" smtClean="0">
                <a:latin typeface="Helvetica 75 Bold" pitchFamily="34" charset="0"/>
              </a:rPr>
              <a:t>gérer</a:t>
            </a:r>
            <a:r>
              <a:rPr lang="en-GB" sz="800" dirty="0" smtClean="0">
                <a:latin typeface="Helvetica 75 Bold" pitchFamily="34" charset="0"/>
              </a:rPr>
              <a:t> à distance</a:t>
            </a:r>
            <a:endParaRPr lang="en-GB" sz="800" dirty="0">
              <a:latin typeface="Helvetica 75 Bold" pitchFamily="34" charset="0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777930" y="290513"/>
            <a:ext cx="6921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sz="800" dirty="0">
                <a:latin typeface="Helvetica 75 Bold" pitchFamily="34" charset="0"/>
              </a:rPr>
              <a:t>Happy </a:t>
            </a:r>
          </a:p>
          <a:p>
            <a:pPr algn="ctr"/>
            <a:r>
              <a:rPr lang="en-GB" sz="800" dirty="0" err="1">
                <a:latin typeface="Helvetica 75 Bold" pitchFamily="34" charset="0"/>
              </a:rPr>
              <a:t>Pharrell</a:t>
            </a:r>
            <a:endParaRPr lang="en-GB" sz="800" dirty="0">
              <a:latin typeface="Helvetica 75 Bold" pitchFamily="34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8041580" y="228600"/>
            <a:ext cx="692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sz="2400">
                <a:latin typeface="Helvetica 75 Bold" pitchFamily="34" charset="0"/>
              </a:rPr>
              <a:t>15</a:t>
            </a:r>
            <a:r>
              <a:rPr lang="en-GB" sz="1200">
                <a:latin typeface="Helvetica 75 Bold" pitchFamily="34" charset="0"/>
              </a:rPr>
              <a:t>€</a:t>
            </a:r>
            <a:endParaRPr lang="en-GB" sz="800">
              <a:latin typeface="Helvetica 75 Bold" pitchFamily="34" charset="0"/>
            </a:endParaRP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8041580" y="1257300"/>
            <a:ext cx="692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 sz="2400">
                <a:latin typeface="Helvetica 75 Bold" pitchFamily="34" charset="0"/>
              </a:rPr>
              <a:t>4G</a:t>
            </a:r>
            <a:endParaRPr lang="en-GB" sz="800">
              <a:latin typeface="Helvetica 75 Bold" pitchFamily="34" charset="0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8041580" y="4422775"/>
            <a:ext cx="6921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>
                <a:solidFill>
                  <a:schemeClr val="tx2"/>
                </a:solidFill>
                <a:latin typeface="Helvetica 75 Bold" pitchFamily="34" charset="0"/>
              </a:rPr>
              <a:t>2GB</a:t>
            </a:r>
          </a:p>
          <a:p>
            <a:pPr algn="ctr"/>
            <a:r>
              <a:rPr lang="en-GB" sz="800">
                <a:solidFill>
                  <a:schemeClr val="tx2"/>
                </a:solidFill>
                <a:latin typeface="Helvetica 75 Bold" pitchFamily="34" charset="0"/>
              </a:rPr>
              <a:t>75%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6777930" y="4484688"/>
            <a:ext cx="692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GB">
                <a:latin typeface="Helvetica 75 Bold" pitchFamily="34" charset="0"/>
              </a:rPr>
              <a:t>Play</a:t>
            </a:r>
            <a:endParaRPr lang="en-GB" sz="800">
              <a:latin typeface="Helvetica 75 Bold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5419030" y="4646613"/>
            <a:ext cx="381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800">
                <a:solidFill>
                  <a:schemeClr val="tx2"/>
                </a:solidFill>
                <a:latin typeface="Helvetica 75 Bold" pitchFamily="34" charset="0"/>
              </a:rPr>
              <a:t>ON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5787330" y="4646613"/>
            <a:ext cx="4191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800">
                <a:latin typeface="Helvetica 75 Bold" pitchFamily="34" charset="0"/>
              </a:rPr>
              <a:t>OFF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-14582" y="43939"/>
            <a:ext cx="3938510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Contenu des  découpes</a:t>
            </a:r>
            <a:endParaRPr lang="fr-FR" altLang="fr-FR" sz="24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856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51520" y="627534"/>
            <a:ext cx="8136904" cy="116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</a:rPr>
              <a:t>Le contenu des découpes doit être simple et clair. </a:t>
            </a:r>
          </a:p>
          <a:p>
            <a:pPr defTabSz="911225"/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</a:rPr>
              <a:t>Le contenu peut être le nom d’une offre, d’un produit ou d’un service.</a:t>
            </a:r>
          </a:p>
          <a:p>
            <a:pPr defTabSz="911225"/>
            <a:endParaRPr lang="fr-FR" altLang="fr-FR" dirty="0">
              <a:solidFill>
                <a:srgbClr val="000000"/>
              </a:solidFill>
              <a:latin typeface="Helvetica 55 Roman" panose="020B0604020202020204" pitchFamily="2" charset="0"/>
            </a:endParaRPr>
          </a:p>
          <a:p>
            <a:pPr defTabSz="911225"/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</a:rPr>
              <a:t>A cette offre, produit ou service Orange peuvent s’ajouter des bénéfices d’usages, des offres complémentaires ou une mise en situation (photo ou illustration).</a:t>
            </a:r>
            <a:endParaRPr lang="fr-FR" altLang="fr-FR" dirty="0">
              <a:solidFill>
                <a:srgbClr val="000000"/>
              </a:solidFill>
              <a:latin typeface="Helvetica 55 Roman" panose="020B0604020202020204" pitchFamily="2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-14582" y="43939"/>
            <a:ext cx="3938510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Contenu des  découpes</a:t>
            </a:r>
            <a:endParaRPr lang="fr-FR" altLang="fr-FR" sz="24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7860"/>
            <a:ext cx="2677061" cy="302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887860"/>
            <a:ext cx="3351634" cy="14039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816" y="1887860"/>
            <a:ext cx="2142312" cy="303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502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3419872" y="1405166"/>
            <a:ext cx="5472608" cy="224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dirty="0" smtClean="0">
                <a:solidFill>
                  <a:srgbClr val="FF66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4 découpes</a:t>
            </a:r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maximum en réponse à un cadre.  </a:t>
            </a:r>
          </a:p>
          <a:p>
            <a:pPr defTabSz="911225"/>
            <a:endParaRPr lang="fr-FR" altLang="fr-FR" dirty="0" smtClean="0">
              <a:solidFill>
                <a:srgbClr val="000000"/>
              </a:solidFill>
              <a:latin typeface="Helvetica 55 Roman" panose="020B0604020202020204" pitchFamily="2" charset="0"/>
              <a:ea typeface="+mn-ea"/>
              <a:cs typeface="Arial" pitchFamily="34" charset="0"/>
            </a:endParaRPr>
          </a:p>
          <a:p>
            <a:pPr defTabSz="911225"/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Les découpes doivent toutes être </a:t>
            </a:r>
            <a:r>
              <a:rPr lang="fr-FR" altLang="fr-FR" dirty="0" smtClean="0">
                <a:solidFill>
                  <a:srgbClr val="FF66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alignées</a:t>
            </a:r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 verticalement ou horizontalement.</a:t>
            </a:r>
          </a:p>
          <a:p>
            <a:pPr defTabSz="911225"/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Cependant, 1 découpe peut être mise en avant pour souligner une information importante.</a:t>
            </a:r>
          </a:p>
          <a:p>
            <a:pPr defTabSz="911225"/>
            <a:endParaRPr lang="fr-FR" altLang="fr-FR" dirty="0" smtClean="0">
              <a:solidFill>
                <a:srgbClr val="000000"/>
              </a:solidFill>
              <a:latin typeface="Helvetica 55 Roman" panose="020B0604020202020204" pitchFamily="2" charset="0"/>
              <a:ea typeface="+mn-ea"/>
              <a:cs typeface="Arial" pitchFamily="34" charset="0"/>
            </a:endParaRPr>
          </a:p>
          <a:p>
            <a:pPr defTabSz="911225"/>
            <a:r>
              <a:rPr lang="fr-FR" altLang="fr-FR" dirty="0">
                <a:solidFill>
                  <a:srgbClr val="FF66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D</a:t>
            </a:r>
            <a:r>
              <a:rPr lang="fr-FR" altLang="fr-FR" dirty="0" smtClean="0">
                <a:solidFill>
                  <a:srgbClr val="FF66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eux tailles maximum de découpes</a:t>
            </a:r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ea typeface="+mn-ea"/>
                <a:cs typeface="Arial" pitchFamily="34" charset="0"/>
              </a:rPr>
              <a:t> : la réponse principale dans la plus grande découpe, les autres réponses dans des plus petites découpes de tailles égales et alignées. </a:t>
            </a: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107950" y="123478"/>
            <a:ext cx="7128346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Nombre et positionnement des découpes</a:t>
            </a:r>
            <a:endParaRPr lang="fr-FR" altLang="fr-FR" sz="24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" b="5368"/>
          <a:stretch/>
        </p:blipFill>
        <p:spPr bwMode="auto">
          <a:xfrm>
            <a:off x="251520" y="868862"/>
            <a:ext cx="3090685" cy="4007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9626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107950" y="123478"/>
            <a:ext cx="5760194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Couleurs des découpes</a:t>
            </a:r>
            <a:endParaRPr lang="fr-FR" altLang="fr-FR" sz="24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372200" y="1923678"/>
            <a:ext cx="2664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Au choix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Helvetica 55 Roman" panose="020B0604020202020204" pitchFamily="2" charset="0"/>
              </a:rPr>
              <a:t>Mettre toutes les découpes de la même couleur (même si c’est du orange ou une couleur secondaire)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Helvetica 55 Roman" panose="020B0604020202020204" pitchFamily="2" charset="0"/>
              </a:rPr>
              <a:t>Mettre une découpe en couleur secondaire/orange puis le reste des découpes en couleur principale (au choix blanc ou noir). 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699542"/>
            <a:ext cx="5760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Plusieurs possibilités d’utilisation des couleurs : </a:t>
            </a:r>
            <a:endParaRPr lang="fr-FR" dirty="0">
              <a:latin typeface="Helvetica 55 Roman" panose="020B0604020202020204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40" b="97642" l="4332" r="96751">
                        <a14:foregroundMark x1="25993" y1="19575" x2="36823" y2="32075"/>
                        <a14:foregroundMark x1="25271" y1="45755" x2="38989" y2="61792"/>
                        <a14:foregroundMark x1="19495" y1="23821" x2="36823" y2="18160"/>
                        <a14:foregroundMark x1="25271" y1="16745" x2="39711" y2="21934"/>
                        <a14:foregroundMark x1="19495" y1="51415" x2="50542" y2="54245"/>
                        <a14:foregroundMark x1="19495" y1="47642" x2="18773" y2="56604"/>
                        <a14:foregroundMark x1="20217" y1="31368" x2="56318" y2="29481"/>
                        <a14:foregroundMark x1="31769" y1="39151" x2="37545" y2="54717"/>
                        <a14:foregroundMark x1="30325" y1="34906" x2="31769" y2="50943"/>
                        <a14:foregroundMark x1="24549" y1="33019" x2="23827" y2="50943"/>
                        <a14:foregroundMark x1="22383" y1="33491" x2="25993" y2="47170"/>
                        <a14:foregroundMark x1="27437" y1="36321" x2="28881" y2="50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0" t="6796" r="7655" b="3848"/>
          <a:stretch/>
        </p:blipFill>
        <p:spPr bwMode="auto">
          <a:xfrm>
            <a:off x="4572000" y="1131590"/>
            <a:ext cx="172933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31590"/>
            <a:ext cx="1833999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195735" y="1131590"/>
            <a:ext cx="2196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une seule découpe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372708" y="1131590"/>
            <a:ext cx="2389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plusieurs découpes 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195735" y="1439367"/>
            <a:ext cx="2116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Helvetica 55 Roman" panose="020B0604020202020204" pitchFamily="2" charset="0"/>
              </a:rPr>
              <a:t>-</a:t>
            </a:r>
            <a:r>
              <a:rPr lang="fr-FR" dirty="0" smtClean="0"/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cs typeface="Arial" pitchFamily="34" charset="0"/>
              </a:rPr>
              <a:t>Elle </a:t>
            </a:r>
            <a:r>
              <a:rPr lang="fr-FR" altLang="fr-FR" dirty="0">
                <a:solidFill>
                  <a:srgbClr val="000000"/>
                </a:solidFill>
                <a:latin typeface="Helvetica 55 Roman" panose="020B0604020202020204" pitchFamily="2" charset="0"/>
                <a:cs typeface="Arial" pitchFamily="34" charset="0"/>
              </a:rPr>
              <a:t>peut être en blanc, en noir, en orange ou en couleur secondaire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372708" y="1439367"/>
            <a:ext cx="2303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Helvetica 55 Roman" panose="020B0604020202020204" pitchFamily="2" charset="0"/>
              </a:rPr>
              <a:t>-</a:t>
            </a:r>
            <a:r>
              <a:rPr lang="fr-FR" dirty="0" smtClean="0"/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Helvetica 55 Roman" panose="020B0604020202020204" pitchFamily="2" charset="0"/>
                <a:cs typeface="Arial" pitchFamily="34" charset="0"/>
              </a:rPr>
              <a:t>Utilisez au maximum </a:t>
            </a:r>
            <a:r>
              <a:rPr lang="fr-FR" altLang="fr-FR" dirty="0" smtClean="0">
                <a:solidFill>
                  <a:srgbClr val="FF6600"/>
                </a:solidFill>
                <a:latin typeface="Helvetica 55 Roman" panose="020B0604020202020204" pitchFamily="2" charset="0"/>
                <a:cs typeface="Arial" pitchFamily="34" charset="0"/>
              </a:rPr>
              <a:t>deux couleurs</a:t>
            </a:r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4429" y="4189393"/>
            <a:ext cx="728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Ne pas utiliser les nuances plus claires et plus sombres des couleurs secondaires comme couleur de fond de découpe.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00799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03848" y="97073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Si une illustration est présente dans la découpe principale ou en arrière-plan, il faut créer une cohérence entre les couleurs de l’illustration et les couleurs de fond des découpes.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Violet en exemple. </a:t>
            </a:r>
            <a:endParaRPr lang="fr-FR" dirty="0">
              <a:latin typeface="Helvetica 55 Roman" panose="020B0604020202020204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71550"/>
            <a:ext cx="2562440" cy="387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107950" y="123478"/>
            <a:ext cx="5760194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Couleurs des découpes</a:t>
            </a:r>
            <a:endParaRPr lang="fr-FR" altLang="fr-FR" sz="24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000549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 bwMode="auto">
          <a:xfrm>
            <a:off x="492126" y="492125"/>
            <a:ext cx="8470899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defRPr sz="3000" kern="1200" baseline="0">
                <a:solidFill>
                  <a:srgbClr val="FF6600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1pPr>
            <a:lvl2pPr marL="401638" marR="0" indent="-401638" algn="l" defTabSz="51435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fr-FR" sz="3000" kern="1200" dirty="0" smtClean="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401638" indent="-401638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3pPr>
            <a:lvl4pPr marL="401638" indent="-401638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4pPr>
            <a:lvl5pPr marL="0" indent="0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3800" dirty="0" smtClean="0"/>
              <a:t>7.</a:t>
            </a:r>
          </a:p>
          <a:p>
            <a:r>
              <a:rPr lang="fr-FR" sz="4400" dirty="0" smtClean="0"/>
              <a:t>Animations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9918705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107950" y="123478"/>
            <a:ext cx="3311922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Animation du logo</a:t>
            </a:r>
            <a:endParaRPr lang="fr-FR" altLang="fr-FR" sz="24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3435846"/>
            <a:ext cx="5544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Notre logo s’anime d’une manière particulière, il s’ouvre pour laisser la place aux cadres et aux découpes.  </a:t>
            </a:r>
            <a:endParaRPr lang="fr-FR" dirty="0">
              <a:latin typeface="Helvetica 55 Roman" panose="020B0604020202020204" pitchFamily="2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15" y="1167594"/>
            <a:ext cx="216024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59" y="1167817"/>
            <a:ext cx="2160017" cy="216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124389"/>
            <a:ext cx="2232248" cy="22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71600" y="4083918"/>
            <a:ext cx="799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 en vidéo </a:t>
            </a:r>
            <a:r>
              <a:rPr lang="fr-FR" dirty="0" smtClean="0">
                <a:hlinkClick r:id="rId5"/>
              </a:rPr>
              <a:t>ici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131987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107950" y="123478"/>
            <a:ext cx="7056338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Animation des cadres et découpes</a:t>
            </a:r>
            <a:endParaRPr lang="fr-FR" altLang="fr-FR" sz="24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3795886"/>
            <a:ext cx="5544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cadres et les découpes s’animent pour illustrer notre écoute et notre réponse 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15" y="1095500"/>
            <a:ext cx="2300305" cy="241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1" y="1095500"/>
            <a:ext cx="2402422" cy="241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175971"/>
            <a:ext cx="2376264" cy="233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514837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 noChangeArrowheads="1"/>
          </p:cNvSpPr>
          <p:nvPr/>
        </p:nvSpPr>
        <p:spPr bwMode="auto">
          <a:xfrm>
            <a:off x="107950" y="123478"/>
            <a:ext cx="7056338" cy="4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6" tIns="45688" rIns="91376" bIns="45688">
            <a:spAutoFit/>
          </a:bodyPr>
          <a:lstStyle/>
          <a:p>
            <a:pPr defTabSz="911225"/>
            <a:r>
              <a:rPr lang="fr-FR" altLang="fr-FR" sz="2400" dirty="0" smtClean="0">
                <a:solidFill>
                  <a:srgbClr val="FF6600"/>
                </a:solidFill>
                <a:latin typeface="Helvetica 75 Bold" pitchFamily="2" charset="0"/>
                <a:ea typeface="+mn-ea"/>
                <a:cs typeface="Arial" pitchFamily="34" charset="0"/>
              </a:rPr>
              <a:t>Animation des illustrations</a:t>
            </a:r>
            <a:endParaRPr lang="fr-FR" altLang="fr-FR" sz="2400" dirty="0">
              <a:solidFill>
                <a:srgbClr val="FF6600"/>
              </a:solidFill>
              <a:latin typeface="Helvetica 75 Bold" pitchFamily="2" charset="0"/>
              <a:ea typeface="+mn-ea"/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79712" y="3795886"/>
            <a:ext cx="5544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Nous pouvons animer nos illustrations pour raconter des histoires et expliquer nos produits et nos services.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280" y="1168848"/>
            <a:ext cx="2286112" cy="225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43947"/>
            <a:ext cx="2232248" cy="21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25020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266392" y="267494"/>
            <a:ext cx="7560839" cy="503833"/>
          </a:xfrm>
        </p:spPr>
        <p:txBody>
          <a:bodyPr/>
          <a:lstStyle/>
          <a:p>
            <a:r>
              <a:rPr lang="fr-FR" sz="2400" dirty="0" smtClean="0"/>
              <a:t>Utilisation des couleurs secondaires 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107504" y="1016007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Découpes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763688" y="1016007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Photo Hero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491880" y="101173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Illustration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148064" y="98219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Navigation digitale </a:t>
            </a:r>
            <a:endParaRPr lang="fr-FR" dirty="0"/>
          </a:p>
        </p:txBody>
      </p:sp>
      <p:pic>
        <p:nvPicPr>
          <p:cNvPr id="8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19622"/>
            <a:ext cx="1495942" cy="230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6"/>
          <a:stretch>
            <a:fillRect/>
          </a:stretch>
        </p:blipFill>
        <p:spPr bwMode="auto">
          <a:xfrm>
            <a:off x="194384" y="1419622"/>
            <a:ext cx="1433672" cy="230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76" y="1419622"/>
            <a:ext cx="1589149" cy="293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417" y="1419622"/>
            <a:ext cx="1540576" cy="230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193" y="1419622"/>
            <a:ext cx="1236743" cy="246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necteur droit 11"/>
          <p:cNvCxnSpPr/>
          <p:nvPr/>
        </p:nvCxnSpPr>
        <p:spPr>
          <a:xfrm flipH="1">
            <a:off x="7305194" y="1419622"/>
            <a:ext cx="1236742" cy="24652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7020272" y="843558"/>
            <a:ext cx="0" cy="410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7096607" y="98219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Arrière-plan interdit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97455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 bwMode="auto">
          <a:xfrm>
            <a:off x="492126" y="492125"/>
            <a:ext cx="8470899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defRPr sz="3000" kern="1200" baseline="0">
                <a:solidFill>
                  <a:srgbClr val="FF6600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1pPr>
            <a:lvl2pPr marL="401638" marR="0" indent="-401638" algn="l" defTabSz="51435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fr-FR" sz="3000" kern="1200" dirty="0" smtClean="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401638" indent="-401638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3pPr>
            <a:lvl4pPr marL="401638" indent="-401638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4pPr>
            <a:lvl5pPr marL="0" indent="0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3800" dirty="0"/>
              <a:t>8</a:t>
            </a:r>
            <a:r>
              <a:rPr lang="fr-FR" sz="13800" dirty="0" smtClean="0"/>
              <a:t>.</a:t>
            </a:r>
          </a:p>
          <a:p>
            <a:r>
              <a:rPr lang="fr-FR" sz="4400" dirty="0" smtClean="0"/>
              <a:t>Positionnement et grille 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319574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9726" y="339725"/>
            <a:ext cx="8470899" cy="575841"/>
          </a:xfrm>
        </p:spPr>
        <p:txBody>
          <a:bodyPr/>
          <a:lstStyle/>
          <a:p>
            <a:r>
              <a:rPr lang="fr-FR" sz="2400" dirty="0" smtClean="0"/>
              <a:t>Trois principes clés </a:t>
            </a:r>
            <a:endParaRPr lang="fr-FR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0"/>
          <a:stretch/>
        </p:blipFill>
        <p:spPr bwMode="auto">
          <a:xfrm>
            <a:off x="467544" y="771550"/>
            <a:ext cx="8020050" cy="262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51520" y="3381332"/>
            <a:ext cx="3048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Helvetica 55 Roman" panose="020B0604020202020204" pitchFamily="2" charset="0"/>
              </a:rPr>
              <a:t>Nous utilisons une grille de construction carrée qui a pour base notre logo.</a:t>
            </a:r>
          </a:p>
          <a:p>
            <a:pPr algn="ctr"/>
            <a:r>
              <a:rPr lang="fr-FR" sz="1200" dirty="0" smtClean="0">
                <a:latin typeface="Helvetica 55 Roman" panose="020B0604020202020204" pitchFamily="2" charset="0"/>
              </a:rPr>
              <a:t>Plusieurs grilles sont disponibles en fonction du support</a:t>
            </a:r>
            <a:endParaRPr lang="fr-FR" sz="1200" dirty="0">
              <a:latin typeface="Helvetica 55 Roman" panose="020B06040202020202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99950" y="3396275"/>
            <a:ext cx="2355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Helvetica 55 Roman" panose="020B0604020202020204" pitchFamily="2" charset="0"/>
              </a:rPr>
              <a:t>Notre logo et le cadre sont alignés sur la grille</a:t>
            </a:r>
            <a:endParaRPr lang="fr-FR" sz="1200" dirty="0">
              <a:latin typeface="Helvetica 55 Roman" panose="020B0604020202020204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024853" y="3396275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latin typeface="Helvetica 55 Roman" panose="020B0604020202020204" pitchFamily="2" charset="0"/>
              </a:rPr>
              <a:t>Les découpes sont alignées sur la grille et sont les seuls éléments qui peuvent sortir de la page ou de l’écran. </a:t>
            </a:r>
            <a:endParaRPr lang="fr-FR" sz="1200" dirty="0">
              <a:latin typeface="Helvetica 55 Roman" panose="020B0604020202020204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67544" y="4299942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grilles sont téléchargeables </a:t>
            </a:r>
            <a:r>
              <a:rPr lang="fr-FR" dirty="0" smtClean="0">
                <a:hlinkClick r:id="rId3"/>
              </a:rPr>
              <a:t>ici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95441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9726" y="195486"/>
            <a:ext cx="8470899" cy="575841"/>
          </a:xfrm>
        </p:spPr>
        <p:txBody>
          <a:bodyPr/>
          <a:lstStyle/>
          <a:p>
            <a:r>
              <a:rPr lang="fr-FR" sz="2400" dirty="0" smtClean="0"/>
              <a:t>Alignement</a:t>
            </a:r>
            <a:endParaRPr lang="fr-FR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85440"/>
            <a:ext cx="3370639" cy="33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01215" y="1078742"/>
            <a:ext cx="4032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Sur la grille, le cadre est toujours aligné sur le logo. Le logo peut être positionné à droite ou à gauche, en haut ou en bas dès lors qu’il est correctement placé sur la grille.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Il est recommandé de placer le logo sur le pourtour de la grille de construction.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84649" y="2643758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La taille minimale d’un cadre est le double de celle du logo. </a:t>
            </a:r>
            <a:endParaRPr lang="fr-FR" dirty="0"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344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045743"/>
            <a:ext cx="17621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83518"/>
            <a:ext cx="280035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>
          <a:xfrm>
            <a:off x="339726" y="195486"/>
            <a:ext cx="8470899" cy="575841"/>
          </a:xfrm>
        </p:spPr>
        <p:txBody>
          <a:bodyPr/>
          <a:lstStyle/>
          <a:p>
            <a:r>
              <a:rPr lang="fr-FR" sz="2400" dirty="0" smtClean="0"/>
              <a:t>Alignement </a:t>
            </a:r>
          </a:p>
          <a:p>
            <a:r>
              <a:rPr lang="fr-FR" sz="2400" dirty="0" smtClean="0"/>
              <a:t>sans cadres et découpes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323528" y="1203598"/>
            <a:ext cx="3816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Lorsque les cadres et les découpes ne sont pas utilisés, le logo doit tout de même se positionner sur la grille. 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1995686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Il peut être placé dans l’un des 4 coins de la page en respectant une zone de sécurité. 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3528" y="2784133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Il doit également être aligné avec les autres éléments présents sur la page. 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59532" y="3651870"/>
            <a:ext cx="37444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Cette règle est notamment à appliquer en communication interne lorsque les cadres et découpes ne sont pas utilisés. </a:t>
            </a:r>
            <a:endParaRPr lang="fr-FR" dirty="0"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65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483518"/>
            <a:ext cx="2083623" cy="207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09" y="455544"/>
            <a:ext cx="2084835" cy="210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11" y="2683844"/>
            <a:ext cx="2084834" cy="208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683844"/>
            <a:ext cx="2058332" cy="208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contenu 1"/>
          <p:cNvSpPr>
            <a:spLocks noGrp="1"/>
          </p:cNvSpPr>
          <p:nvPr>
            <p:ph idx="1"/>
          </p:nvPr>
        </p:nvSpPr>
        <p:spPr>
          <a:xfrm>
            <a:off x="339726" y="195486"/>
            <a:ext cx="8470899" cy="575841"/>
          </a:xfrm>
        </p:spPr>
        <p:txBody>
          <a:bodyPr/>
          <a:lstStyle/>
          <a:p>
            <a:r>
              <a:rPr lang="fr-FR" sz="2400" dirty="0" smtClean="0"/>
              <a:t>Alignement</a:t>
            </a:r>
            <a:endParaRPr lang="fr-FR" sz="2400" dirty="0"/>
          </a:p>
        </p:txBody>
      </p:sp>
      <p:sp>
        <p:nvSpPr>
          <p:cNvPr id="2" name="ZoneTexte 1"/>
          <p:cNvSpPr txBox="1"/>
          <p:nvPr/>
        </p:nvSpPr>
        <p:spPr>
          <a:xfrm>
            <a:off x="179512" y="867962"/>
            <a:ext cx="3323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Texte relatif au besoin : si ce texte est long, positionnez le à l’extérieur du cadre, alignez-le sur le cadre avec une zone de sécurité d’une unité autour du cadre. 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Rappelez-vous que ce texte ne doit pas comporter plus de 10 mots même s’il est à l’extérieur du cadre. 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79512" y="3003798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Un texte ne doit jamais chevaucher un cadre.</a:t>
            </a:r>
            <a:endParaRPr lang="fr-FR" dirty="0"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221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" b="99111" l="0" r="98689">
                        <a14:foregroundMark x1="60000" y1="8444" x2="85574" y2="8444"/>
                        <a14:foregroundMark x1="91475" y1="6889" x2="96066" y2="15778"/>
                        <a14:foregroundMark x1="95738" y1="4889" x2="95082" y2="4222"/>
                        <a14:foregroundMark x1="3279" y1="4222" x2="4918" y2="3778"/>
                        <a14:foregroundMark x1="93115" y1="97778" x2="95410" y2="96222"/>
                        <a14:foregroundMark x1="2295" y1="95333" x2="9836" y2="9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33302"/>
            <a:ext cx="290512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>
          <a:xfrm>
            <a:off x="339726" y="339725"/>
            <a:ext cx="8470899" cy="503833"/>
          </a:xfrm>
        </p:spPr>
        <p:txBody>
          <a:bodyPr/>
          <a:lstStyle/>
          <a:p>
            <a:r>
              <a:rPr lang="fr-FR" sz="2400" dirty="0" smtClean="0"/>
              <a:t>Nombre d’éléments</a:t>
            </a:r>
            <a:endParaRPr lang="fr-FR" sz="2400" dirty="0"/>
          </a:p>
        </p:txBody>
      </p:sp>
      <p:sp>
        <p:nvSpPr>
          <p:cNvPr id="2" name="ZoneTexte 1"/>
          <p:cNvSpPr txBox="1"/>
          <p:nvPr/>
        </p:nvSpPr>
        <p:spPr>
          <a:xfrm>
            <a:off x="323528" y="1131590"/>
            <a:ext cx="3960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Sur les documents de plusieurs pages, un magazine ou une brochure, vous pouvez présenter plusieurs cadres sur une même page à condition que les thèmes soient clairement représentés.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6076" y="2427733"/>
            <a:ext cx="3627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En digital, différents cadres peuvent être utilisés comme éléments de navigation aidant à la découverte de chaque thème.  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81268" y="3219822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 55 Roman" panose="020B0604020202020204" pitchFamily="2" charset="0"/>
              </a:rPr>
              <a:t>La réponse (découpe) </a:t>
            </a:r>
            <a:r>
              <a:rPr lang="fr-FR" dirty="0" smtClean="0">
                <a:latin typeface="Helvetica 55 Roman" panose="020B0604020202020204" pitchFamily="2" charset="0"/>
              </a:rPr>
              <a:t>peut </a:t>
            </a:r>
            <a:r>
              <a:rPr lang="fr-FR" dirty="0">
                <a:latin typeface="Helvetica 55 Roman" panose="020B0604020202020204" pitchFamily="2" charset="0"/>
              </a:rPr>
              <a:t>à ce moment-là est présentée au clic, sur la page suivante.</a:t>
            </a:r>
          </a:p>
        </p:txBody>
      </p:sp>
    </p:spTree>
    <p:extLst>
      <p:ext uri="{BB962C8B-B14F-4D97-AF65-F5344CB8AC3E}">
        <p14:creationId xmlns:p14="http://schemas.microsoft.com/office/powerpoint/2010/main" val="6858425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03598"/>
            <a:ext cx="2708126" cy="274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>
          <a:xfrm>
            <a:off x="339726" y="339725"/>
            <a:ext cx="8470899" cy="503833"/>
          </a:xfrm>
        </p:spPr>
        <p:txBody>
          <a:bodyPr/>
          <a:lstStyle/>
          <a:p>
            <a:r>
              <a:rPr lang="fr-FR" sz="2400" dirty="0" smtClean="0"/>
              <a:t>Nombre d’éléments</a:t>
            </a:r>
            <a:endParaRPr lang="fr-FR" sz="2400" dirty="0"/>
          </a:p>
        </p:txBody>
      </p:sp>
      <p:sp>
        <p:nvSpPr>
          <p:cNvPr id="2" name="ZoneTexte 1"/>
          <p:cNvSpPr txBox="1"/>
          <p:nvPr/>
        </p:nvSpPr>
        <p:spPr>
          <a:xfrm>
            <a:off x="437591" y="1995686"/>
            <a:ext cx="37444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Ne créez jamais d’éléments graphiques supplémentaires qui encombrent la page ou l’écran (par exemple un focus sur un texte).</a:t>
            </a:r>
            <a:endParaRPr lang="fr-FR" dirty="0"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7052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9726" y="339725"/>
            <a:ext cx="8470899" cy="575841"/>
          </a:xfrm>
        </p:spPr>
        <p:txBody>
          <a:bodyPr/>
          <a:lstStyle/>
          <a:p>
            <a:r>
              <a:rPr lang="fr-FR" sz="2400" dirty="0" smtClean="0"/>
              <a:t>Recadrage</a:t>
            </a:r>
            <a:endParaRPr lang="fr-FR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9"/>
          <a:stretch/>
        </p:blipFill>
        <p:spPr bwMode="auto">
          <a:xfrm>
            <a:off x="3385456" y="987574"/>
            <a:ext cx="5140177" cy="2525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61797" y="1414462"/>
            <a:ext cx="29523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Les images doivent être entièrement contenues dans la découpe mais la découpe peut être recadrée pour sortir de la création.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Aucun autre élément ne doit être découpé dans votre maquette.</a:t>
            </a:r>
            <a:endParaRPr lang="fr-FR" dirty="0"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666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 txBox="1">
            <a:spLocks/>
          </p:cNvSpPr>
          <p:nvPr/>
        </p:nvSpPr>
        <p:spPr bwMode="auto">
          <a:xfrm>
            <a:off x="492126" y="492125"/>
            <a:ext cx="8470899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defRPr sz="3000" kern="1200" baseline="0">
                <a:solidFill>
                  <a:srgbClr val="FF6600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1pPr>
            <a:lvl2pPr marL="401638" marR="0" indent="-401638" algn="l" defTabSz="51435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fr-FR" sz="3000" kern="1200" dirty="0" smtClean="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401638" indent="-401638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3pPr>
            <a:lvl4pPr marL="401638" indent="-401638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4pPr>
            <a:lvl5pPr marL="0" indent="0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3800" dirty="0" smtClean="0"/>
              <a:t>8.</a:t>
            </a:r>
          </a:p>
          <a:p>
            <a:r>
              <a:rPr lang="fr-FR" sz="4400" dirty="0" err="1" smtClean="0"/>
              <a:t>Don’t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2621512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57340"/>
            <a:ext cx="2843808" cy="42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t="5503" r="3353" b="3492"/>
          <a:stretch/>
        </p:blipFill>
        <p:spPr bwMode="auto">
          <a:xfrm>
            <a:off x="2915816" y="575578"/>
            <a:ext cx="3116484" cy="4240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51520" y="771550"/>
            <a:ext cx="23762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Sur ces deux maquettes, les découpes auraient dû être alignées, être de la même taille et respecter les codes couleurs de découpe : Pas plus d’une seule couleur secondaire par maquette.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19" name="Espace réservé du contenu 1"/>
          <p:cNvSpPr>
            <a:spLocks noGrp="1"/>
          </p:cNvSpPr>
          <p:nvPr>
            <p:ph idx="1"/>
          </p:nvPr>
        </p:nvSpPr>
        <p:spPr>
          <a:xfrm>
            <a:off x="339726" y="123478"/>
            <a:ext cx="8470899" cy="575841"/>
          </a:xfrm>
        </p:spPr>
        <p:txBody>
          <a:bodyPr/>
          <a:lstStyle/>
          <a:p>
            <a:r>
              <a:rPr lang="fr-FR" sz="2400" dirty="0" smtClean="0"/>
              <a:t>Forme, taille et couleurs des découpes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366477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323528" y="267494"/>
            <a:ext cx="8136903" cy="503833"/>
          </a:xfrm>
        </p:spPr>
        <p:txBody>
          <a:bodyPr/>
          <a:lstStyle/>
          <a:p>
            <a:r>
              <a:rPr lang="fr-FR" sz="2400" dirty="0" smtClean="0"/>
              <a:t>Balance des couleurs </a:t>
            </a:r>
            <a:endParaRPr lang="fr-FR" sz="2400" dirty="0"/>
          </a:p>
        </p:txBody>
      </p:sp>
      <p:sp>
        <p:nvSpPr>
          <p:cNvPr id="2" name="ZoneTexte 1"/>
          <p:cNvSpPr txBox="1"/>
          <p:nvPr/>
        </p:nvSpPr>
        <p:spPr>
          <a:xfrm>
            <a:off x="323528" y="987574"/>
            <a:ext cx="64807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 55 Roman" panose="020B0604020202020204" pitchFamily="2" charset="0"/>
              </a:rPr>
              <a:t>Nous utilisons majoritairement le noir et le blanc</a:t>
            </a:r>
          </a:p>
          <a:p>
            <a:r>
              <a:rPr lang="fr-FR" dirty="0">
                <a:latin typeface="Helvetica 55 Roman" panose="020B0604020202020204" pitchFamily="2" charset="0"/>
              </a:rPr>
              <a:t>comme arrière-plan de nos communications et</a:t>
            </a:r>
          </a:p>
          <a:p>
            <a:r>
              <a:rPr lang="fr-FR" dirty="0">
                <a:latin typeface="Helvetica 55 Roman" panose="020B0604020202020204" pitchFamily="2" charset="0"/>
              </a:rPr>
              <a:t>l’orange comme couleur emblématique</a:t>
            </a:r>
            <a:r>
              <a:rPr lang="fr-FR" dirty="0" smtClean="0">
                <a:latin typeface="Helvetica 55 Roman" panose="020B0604020202020204" pitchFamily="2" charset="0"/>
              </a:rPr>
              <a:t>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Ne créez jamais un support de communication</a:t>
            </a:r>
          </a:p>
          <a:p>
            <a:r>
              <a:rPr lang="fr-FR" dirty="0">
                <a:latin typeface="Helvetica 55 Roman" panose="020B0604020202020204" pitchFamily="2" charset="0"/>
              </a:rPr>
              <a:t>composé uniquement de couleurs secondaires</a:t>
            </a:r>
            <a:r>
              <a:rPr lang="fr-FR" dirty="0" smtClean="0">
                <a:latin typeface="Helvetica 55 Roman" panose="020B0604020202020204" pitchFamily="2" charset="0"/>
              </a:rPr>
              <a:t>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Les couleurs secondaires sont dominantes dans les illustrations</a:t>
            </a:r>
          </a:p>
          <a:p>
            <a:r>
              <a:rPr lang="fr-FR" dirty="0">
                <a:latin typeface="Helvetica 55 Roman" panose="020B0604020202020204" pitchFamily="2" charset="0"/>
              </a:rPr>
              <a:t>et l’orange renforce un détail clef</a:t>
            </a:r>
            <a:r>
              <a:rPr lang="fr-FR" dirty="0" smtClean="0">
                <a:latin typeface="Helvetica 55 Roman" panose="020B0604020202020204" pitchFamily="2" charset="0"/>
              </a:rPr>
              <a:t>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Il n’y a pas de règle de pourcentage pour utiliser la palette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secondaire. Cependant utilisez les avec parcimonie et simplicité. </a:t>
            </a:r>
            <a:r>
              <a:rPr lang="fr-FR" dirty="0">
                <a:latin typeface="Helvetica 55 Roman" panose="020B0604020202020204" pitchFamily="2" charset="0"/>
              </a:rPr>
              <a:t>U</a:t>
            </a:r>
            <a:r>
              <a:rPr lang="fr-FR" dirty="0" smtClean="0">
                <a:latin typeface="Helvetica 55 Roman" panose="020B0604020202020204" pitchFamily="2" charset="0"/>
              </a:rPr>
              <a:t>tilisez les de manière harmonieuse. </a:t>
            </a:r>
            <a:endParaRPr lang="fr-FR" dirty="0">
              <a:latin typeface="Helvetica 55 Roman" panose="020B0604020202020204" pitchFamily="2" charset="0"/>
            </a:endParaRPr>
          </a:p>
        </p:txBody>
      </p:sp>
      <p:pic>
        <p:nvPicPr>
          <p:cNvPr id="9" name="Picture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28" b="98140" l="0" r="98404">
                        <a14:foregroundMark x1="10638" y1="72093" x2="10638" y2="72093"/>
                        <a14:foregroundMark x1="21809" y1="84186" x2="42021" y2="94884"/>
                        <a14:foregroundMark x1="56383" y1="92558" x2="81383" y2="80465"/>
                        <a14:foregroundMark x1="85638" y1="69302" x2="89894" y2="60465"/>
                        <a14:foregroundMark x1="8511" y1="42791" x2="4787" y2="57209"/>
                        <a14:foregroundMark x1="47872" y1="51628" x2="68617" y2="64186"/>
                      </a14:backgroundRemoval>
                    </a14:imgEffect>
                  </a14:imgLayer>
                </a14:imgProps>
              </a:ext>
            </a:extLst>
          </a:blip>
          <a:srcRect t="10717"/>
          <a:stretch>
            <a:fillRect/>
          </a:stretch>
        </p:blipFill>
        <p:spPr bwMode="auto">
          <a:xfrm>
            <a:off x="7020272" y="987574"/>
            <a:ext cx="1749801" cy="178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6804248" y="709414"/>
            <a:ext cx="196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Helvetica 55 Roman" panose="020B0604020202020204" pitchFamily="2" charset="0"/>
              </a:rPr>
              <a:t>Le bon équilibre</a:t>
            </a:r>
            <a:endParaRPr lang="fr-FR" dirty="0"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50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51520" y="897563"/>
            <a:ext cx="23762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Sur cette maquette le bénéfice client « Surfer facilement » n’est pas assez précis et ne correspond pas au cadre « Bon plan »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Il n’y a pas de réponse au « facilement »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19" name="Espace réservé du contenu 1"/>
          <p:cNvSpPr>
            <a:spLocks noGrp="1"/>
          </p:cNvSpPr>
          <p:nvPr>
            <p:ph idx="1"/>
          </p:nvPr>
        </p:nvSpPr>
        <p:spPr>
          <a:xfrm>
            <a:off x="339726" y="123478"/>
            <a:ext cx="8470899" cy="575841"/>
          </a:xfrm>
        </p:spPr>
        <p:txBody>
          <a:bodyPr/>
          <a:lstStyle/>
          <a:p>
            <a:r>
              <a:rPr lang="fr-FR" sz="2400" dirty="0" smtClean="0"/>
              <a:t>Choix de la thématique et formulation du bénéfice client</a:t>
            </a:r>
            <a:endParaRPr lang="fr-FR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20083"/>
            <a:ext cx="4400489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905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51520" y="1185595"/>
            <a:ext cx="3960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Sur cette maquette emailing le bénéfice client n’est pas exprimé. </a:t>
            </a:r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Si le nom de la thématique est écrit au centre du cadre, le bénéfice client doit être écrit à côté.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La réponse « 7euros » ne correspond pas à la thématique « Fun » mais plutôt à « Bon plan ».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La réponse ne peut pas être coupée. On ne peut pas écrire 7euros dans la découpe et le reste de l’offre (/mois pendant 2 mois) à l’extérieur de la découpe. Cela n’est pas clair pour le client. </a:t>
            </a:r>
          </a:p>
        </p:txBody>
      </p:sp>
      <p:sp>
        <p:nvSpPr>
          <p:cNvPr id="19" name="Espace réservé du contenu 1"/>
          <p:cNvSpPr>
            <a:spLocks noGrp="1"/>
          </p:cNvSpPr>
          <p:nvPr>
            <p:ph idx="1"/>
          </p:nvPr>
        </p:nvSpPr>
        <p:spPr>
          <a:xfrm>
            <a:off x="339727" y="123478"/>
            <a:ext cx="4592314" cy="575841"/>
          </a:xfrm>
        </p:spPr>
        <p:txBody>
          <a:bodyPr/>
          <a:lstStyle/>
          <a:p>
            <a:r>
              <a:rPr lang="fr-FR" sz="2400" dirty="0" smtClean="0"/>
              <a:t>Formulation du bénéfice client et de la réponse</a:t>
            </a:r>
            <a:endParaRPr lang="fr-FR" sz="24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25"/>
          <a:stretch/>
        </p:blipFill>
        <p:spPr bwMode="auto">
          <a:xfrm>
            <a:off x="5292080" y="32877"/>
            <a:ext cx="1955561" cy="509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486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9726" y="123478"/>
            <a:ext cx="8470899" cy="503833"/>
          </a:xfrm>
        </p:spPr>
        <p:txBody>
          <a:bodyPr/>
          <a:lstStyle/>
          <a:p>
            <a:r>
              <a:rPr lang="fr-FR" sz="2400" dirty="0" smtClean="0"/>
              <a:t>Eléments à vérifier </a:t>
            </a:r>
            <a:endParaRPr lang="fr-FR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60" y="555526"/>
            <a:ext cx="481086" cy="4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99592" y="598751"/>
            <a:ext cx="8244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Typographie &amp; règles de grammaire/ponctuation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Mettre les titres &amp; accroches en Helvetica 75 et textes en Helvetica 55 roman.</a:t>
            </a:r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Vérifier que les titre, accroches et textes respectent les règles de grammaire et de ponctuation usuelles (majuscules …)</a:t>
            </a:r>
            <a:endParaRPr lang="fr-FR" dirty="0">
              <a:latin typeface="Helvetica 55 Roman" panose="020B0604020202020204" pitchFamily="2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60" y="1454462"/>
            <a:ext cx="481086" cy="4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869638" y="1491630"/>
            <a:ext cx="787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Cadre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Choisir une thématique adaptée au besoin du client exprimé. Ecrire 10 mots maximum. </a:t>
            </a:r>
            <a:endParaRPr lang="fr-FR" dirty="0">
              <a:latin typeface="Helvetica 55 Roman" panose="020B0604020202020204" pitchFamily="2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60" y="2067694"/>
            <a:ext cx="481086" cy="4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99592" y="2067694"/>
            <a:ext cx="7560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Découpes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Cohérence entre les réponses proposées dans les découpes et le bénéfice client exposé dans le cadre. 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Vérifier le nombre, l’alignement, la taille et les couleurs des découpes.</a:t>
            </a:r>
            <a:endParaRPr lang="fr-FR" dirty="0">
              <a:latin typeface="Helvetica 55 Roman" panose="020B0604020202020204" pitchFamily="2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" y="3003798"/>
            <a:ext cx="481086" cy="4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869638" y="3003798"/>
            <a:ext cx="6942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Logo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Vérifier l’alignement entre le cadre et le logo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Vérifier le positionnement du cadre et du logo sur la grille (zone de sécurité).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Vérifier que le cadre fait au minimum 2 fois la taille du logo</a:t>
            </a:r>
            <a:endParaRPr lang="fr-FR" dirty="0">
              <a:latin typeface="Helvetica 55 Roman" panose="020B0604020202020204" pitchFamily="2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" y="3993907"/>
            <a:ext cx="481086" cy="49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69638" y="3993907"/>
            <a:ext cx="8166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Couleurs 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Vérifier qu’aucun texte ne soit écrit en couleur secondaire</a:t>
            </a:r>
          </a:p>
          <a:p>
            <a:r>
              <a:rPr lang="fr-FR" dirty="0" smtClean="0">
                <a:latin typeface="Helvetica 55 Roman" panose="020B0604020202020204" pitchFamily="2" charset="0"/>
              </a:rPr>
              <a:t>Vérifier qu’aucun texte écrit en orange ne soit positionné sur un fond en couleur secondaire (dans une découpe).</a:t>
            </a:r>
            <a:endParaRPr lang="fr-FR" dirty="0"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280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"/>
          <p:cNvSpPr>
            <a:spLocks noGrp="1"/>
          </p:cNvSpPr>
          <p:nvPr>
            <p:ph idx="1"/>
          </p:nvPr>
        </p:nvSpPr>
        <p:spPr>
          <a:xfrm>
            <a:off x="339726" y="123478"/>
            <a:ext cx="8470899" cy="503833"/>
          </a:xfrm>
        </p:spPr>
        <p:txBody>
          <a:bodyPr/>
          <a:lstStyle/>
          <a:p>
            <a:r>
              <a:rPr lang="fr-FR" sz="2400" dirty="0" smtClean="0"/>
              <a:t>Eléments à votre disposition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251520" y="705375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Vidéos et support de présentation de l’évolution de la marque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65854" y="1740172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Illustrations, photos, </a:t>
            </a:r>
            <a:r>
              <a:rPr lang="fr-FR" dirty="0" err="1" smtClean="0"/>
              <a:t>pictos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65854" y="2768029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Guidelines 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386789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agences externes peuvent avoir accès au Brand Site et recevoir les guidelines sur demande à la </a:t>
            </a:r>
            <a:r>
              <a:rPr lang="fr-FR" dirty="0"/>
              <a:t>Direction marque &amp; création Orange France</a:t>
            </a:r>
          </a:p>
        </p:txBody>
      </p:sp>
      <p:sp>
        <p:nvSpPr>
          <p:cNvPr id="9" name="Flèche droite 8"/>
          <p:cNvSpPr/>
          <p:nvPr/>
        </p:nvSpPr>
        <p:spPr>
          <a:xfrm>
            <a:off x="179512" y="3939902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51520" y="1131590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  <a:hlinkClick r:id="rId2"/>
              </a:rPr>
              <a:t>www.brand.orange.com/newguidelines</a:t>
            </a:r>
            <a:r>
              <a:rPr lang="fr-FR" dirty="0" smtClean="0">
                <a:latin typeface="Helvetica 55 Roman" panose="020B0604020202020204" pitchFamily="2" charset="0"/>
              </a:rPr>
              <a:t>  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65854" y="2139702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  <a:hlinkClick r:id="rId3"/>
              </a:rPr>
              <a:t>www.orangelibraire.com</a:t>
            </a:r>
            <a:endParaRPr lang="fr-FR" dirty="0" smtClean="0">
              <a:latin typeface="Helvetica 55 Roman" panose="020B0604020202020204" pitchFamily="2" charset="0"/>
            </a:endParaRPr>
          </a:p>
          <a:p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65854" y="3075806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Sur demande – Direction marque &amp; création Orange France</a:t>
            </a:r>
            <a:endParaRPr lang="fr-FR" dirty="0">
              <a:latin typeface="Helvetica 55 Roma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762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3800" dirty="0" smtClean="0"/>
              <a:t>2.</a:t>
            </a:r>
          </a:p>
          <a:p>
            <a:r>
              <a:rPr lang="fr-FR" sz="4400" dirty="0" smtClean="0"/>
              <a:t>La typographie 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8804743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9727" y="195486"/>
            <a:ext cx="4592314" cy="503833"/>
          </a:xfrm>
        </p:spPr>
        <p:txBody>
          <a:bodyPr/>
          <a:lstStyle/>
          <a:p>
            <a:r>
              <a:rPr lang="fr-FR" sz="2400" dirty="0" smtClean="0"/>
              <a:t>Choix de la police 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323528" y="1121132"/>
            <a:ext cx="5904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Utiliser toujours </a:t>
            </a:r>
            <a:r>
              <a:rPr lang="fr-FR" b="1" dirty="0" smtClean="0">
                <a:latin typeface="Helvetica 55 Roman" panose="020B0604020202020204" pitchFamily="2" charset="0"/>
              </a:rPr>
              <a:t>l’Helvetica Neue </a:t>
            </a:r>
            <a:r>
              <a:rPr lang="fr-FR" dirty="0" smtClean="0">
                <a:latin typeface="Helvetica 55 Roman" panose="020B0604020202020204" pitchFamily="2" charset="0"/>
              </a:rPr>
              <a:t>comme typographie principale.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Dans les pays ou l’Helvetica Neue n’existe pas dans la langue locale, utilisez Orange sans.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336" y="620343"/>
            <a:ext cx="1790912" cy="17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11144" y="121331"/>
            <a:ext cx="93610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WIP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813355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print 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23528" y="2499742"/>
            <a:ext cx="8280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Licence </a:t>
            </a:r>
            <a:r>
              <a:rPr lang="fr-FR" dirty="0">
                <a:latin typeface="Helvetica 55 Roman" panose="020B0604020202020204" pitchFamily="2" charset="0"/>
              </a:rPr>
              <a:t>: nous ne possédons pas une licence globale nous permettant d’embarquer l’Helvetica Neue sur tous nos supports digitaux et terminaux.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En digital, utilisez lorsque c’est possible Orange Sans. Si cette intégration n’est pas possible utilisez Arial.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Sur les terminaux, intégrez Orange Sans. Si ce n’est pas possible, utilisez la police native du terminal.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>
                <a:latin typeface="Helvetica 55 Roman" panose="020B0604020202020204" pitchFamily="2" charset="0"/>
              </a:rPr>
              <a:t>N’utilisez aucune autre police. Soyez rigoureux avec la typographie car c’est un des principaux fondamentaux de notre identité.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55576" y="221171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digital </a:t>
            </a:r>
            <a:endParaRPr lang="fr-FR" dirty="0"/>
          </a:p>
        </p:txBody>
      </p:sp>
      <p:sp>
        <p:nvSpPr>
          <p:cNvPr id="7" name="Flèche droite 6"/>
          <p:cNvSpPr/>
          <p:nvPr/>
        </p:nvSpPr>
        <p:spPr>
          <a:xfrm>
            <a:off x="463487" y="890299"/>
            <a:ext cx="288032" cy="153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463487" y="2288654"/>
            <a:ext cx="288032" cy="153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2728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9727" y="339725"/>
            <a:ext cx="4426308" cy="503833"/>
          </a:xfrm>
        </p:spPr>
        <p:txBody>
          <a:bodyPr/>
          <a:lstStyle/>
          <a:p>
            <a:r>
              <a:rPr lang="fr-FR" sz="2400" dirty="0" smtClean="0"/>
              <a:t>Graisse de la police 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251520" y="843558"/>
            <a:ext cx="6848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Utilisez la version 75 </a:t>
            </a:r>
            <a:r>
              <a:rPr lang="fr-FR" dirty="0" err="1" smtClean="0">
                <a:latin typeface="Helvetica 55 Roman" panose="020B0604020202020204" pitchFamily="2" charset="0"/>
              </a:rPr>
              <a:t>bold</a:t>
            </a:r>
            <a:r>
              <a:rPr lang="fr-FR" dirty="0" smtClean="0">
                <a:latin typeface="Helvetica 55 Roman" panose="020B0604020202020204" pitchFamily="2" charset="0"/>
              </a:rPr>
              <a:t> pour les titres, les accroches, les sous-titres et tout texte emblématique.</a:t>
            </a:r>
          </a:p>
          <a:p>
            <a:endParaRPr lang="fr-FR" dirty="0">
              <a:latin typeface="Helvetica 55 Roman" panose="020B0604020202020204" pitchFamily="2" charset="0"/>
            </a:endParaRPr>
          </a:p>
          <a:p>
            <a:r>
              <a:rPr lang="fr-FR" dirty="0" smtClean="0">
                <a:latin typeface="Helvetica 55 Roman" panose="020B0604020202020204" pitchFamily="2" charset="0"/>
              </a:rPr>
              <a:t>Utilisez 55 Roman pour les textes courants.</a:t>
            </a:r>
            <a:endParaRPr lang="fr-FR" dirty="0">
              <a:latin typeface="Helvetica 55 Roman" panose="020B0604020202020204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80" y="1258765"/>
            <a:ext cx="904942" cy="88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247718"/>
            <a:ext cx="906693" cy="90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363" y="1247719"/>
            <a:ext cx="921610" cy="9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contenu 1"/>
          <p:cNvSpPr txBox="1">
            <a:spLocks/>
          </p:cNvSpPr>
          <p:nvPr/>
        </p:nvSpPr>
        <p:spPr bwMode="auto">
          <a:xfrm>
            <a:off x="251521" y="2571750"/>
            <a:ext cx="4680520" cy="50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defRPr sz="3000" kern="1200" baseline="0">
                <a:solidFill>
                  <a:srgbClr val="FF6600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1pPr>
            <a:lvl2pPr marL="401638" marR="0" indent="-401638" algn="l" defTabSz="51435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fr-FR" sz="3000" kern="1200" dirty="0" smtClean="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2pPr>
            <a:lvl3pPr marL="401638" indent="-401638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3pPr>
            <a:lvl4pPr marL="401638" indent="-401638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4pPr>
            <a:lvl5pPr marL="0" indent="0" algn="l" defTabSz="51435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Font typeface="+mj-lt"/>
              <a:buNone/>
              <a:defRPr sz="3000" kern="1200">
                <a:solidFill>
                  <a:schemeClr val="tx1"/>
                </a:solidFill>
                <a:latin typeface="Helvetica 75 Bold" panose="020B0804020202020204" pitchFamily="34" charset="0"/>
                <a:ea typeface="ＭＳ Ｐゴシック" pitchFamily="34" charset="-128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Couleur de la police 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251520" y="3075583"/>
            <a:ext cx="878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Utilisez le blanc, le noir ou l’orange pour tous les textes. </a:t>
            </a:r>
            <a:r>
              <a:rPr lang="fr-FR" dirty="0" smtClean="0">
                <a:solidFill>
                  <a:srgbClr val="FF6600"/>
                </a:solidFill>
                <a:latin typeface="Helvetica 55 Roman" panose="020B0604020202020204" pitchFamily="2" charset="0"/>
              </a:rPr>
              <a:t>N’écrivez jamais de texte en couleurs secondaires.</a:t>
            </a:r>
            <a:endParaRPr lang="fr-FR" dirty="0">
              <a:solidFill>
                <a:srgbClr val="FF6600"/>
              </a:solidFill>
              <a:latin typeface="Helvetica 55 Roman" panose="020B0604020202020204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51520" y="3383360"/>
            <a:ext cx="845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55 Roman" panose="020B0604020202020204" pitchFamily="2" charset="0"/>
              </a:rPr>
              <a:t>Pour mettre en évidence un lien ou écrire sur un fond blanc ou sur un fond noir, utilisez l’orange. </a:t>
            </a:r>
            <a:endParaRPr lang="fr-FR" dirty="0">
              <a:latin typeface="Helvetica 55 Roman" panose="020B0604020202020204" pitchFamily="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51519" y="3691137"/>
            <a:ext cx="8470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dirty="0" smtClean="0">
                <a:solidFill>
                  <a:schemeClr val="bg2"/>
                </a:solidFill>
                <a:latin typeface="Helvetica 55 Roman" pitchFamily="2" charset="0"/>
              </a:rPr>
              <a:t>Ne jamais écrire les textes en orange dans une découpe dont le </a:t>
            </a:r>
            <a:r>
              <a:rPr lang="fr-FR" altLang="fr-FR" dirty="0">
                <a:solidFill>
                  <a:schemeClr val="bg2"/>
                </a:solidFill>
                <a:latin typeface="Helvetica 55 Roman" pitchFamily="2" charset="0"/>
              </a:rPr>
              <a:t>fond </a:t>
            </a:r>
            <a:r>
              <a:rPr lang="fr-FR" altLang="fr-FR" dirty="0" smtClean="0">
                <a:solidFill>
                  <a:schemeClr val="bg2"/>
                </a:solidFill>
                <a:latin typeface="Helvetica 55 Roman" pitchFamily="2" charset="0"/>
              </a:rPr>
              <a:t>est en </a:t>
            </a:r>
            <a:r>
              <a:rPr lang="fr-FR" altLang="fr-FR" dirty="0">
                <a:solidFill>
                  <a:schemeClr val="bg2"/>
                </a:solidFill>
                <a:latin typeface="Helvetica 55 Roman" pitchFamily="2" charset="0"/>
              </a:rPr>
              <a:t>couleurs secondaires</a:t>
            </a:r>
            <a:r>
              <a:rPr lang="fr-FR" altLang="fr-FR" dirty="0" smtClean="0">
                <a:solidFill>
                  <a:schemeClr val="bg2"/>
                </a:solidFill>
                <a:latin typeface="Helvetica 55 Roman" pitchFamily="2" charset="0"/>
              </a:rPr>
              <a:t>.</a:t>
            </a:r>
            <a:endParaRPr lang="fr-FR" altLang="fr-FR" dirty="0">
              <a:solidFill>
                <a:schemeClr val="bg2"/>
              </a:solidFill>
              <a:latin typeface="Helvetica 55 Roman" pitchFamily="2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31" y="4132771"/>
            <a:ext cx="938806" cy="9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77" y="4125375"/>
            <a:ext cx="93610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/>
          <a:stretch/>
        </p:blipFill>
        <p:spPr bwMode="auto">
          <a:xfrm>
            <a:off x="6408857" y="4132771"/>
            <a:ext cx="966385" cy="9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75242" y="4132771"/>
            <a:ext cx="869166" cy="921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7375242" y="4132771"/>
            <a:ext cx="1013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2"/>
                </a:solidFill>
              </a:rPr>
              <a:t>Orange</a:t>
            </a:r>
            <a:endParaRPr lang="fr-FR" sz="1600" dirty="0">
              <a:solidFill>
                <a:schemeClr val="bg2"/>
              </a:solidFill>
            </a:endParaRPr>
          </a:p>
        </p:txBody>
      </p:sp>
      <p:cxnSp>
        <p:nvCxnSpPr>
          <p:cNvPr id="14" name="Connecteur droit 13"/>
          <p:cNvCxnSpPr/>
          <p:nvPr/>
        </p:nvCxnSpPr>
        <p:spPr>
          <a:xfrm flipH="1">
            <a:off x="7375242" y="4132771"/>
            <a:ext cx="869166" cy="9287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8408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0fd420e2f369681ff7d579defce5493287913"/>
</p:tagLst>
</file>

<file path=ppt/theme/theme1.xml><?xml version="1.0" encoding="utf-8"?>
<a:theme xmlns:a="http://schemas.openxmlformats.org/drawingml/2006/main" name="OFR_template(OrangeConsulting)">
  <a:themeElements>
    <a:clrScheme name="Orange-NewColor">
      <a:dk1>
        <a:srgbClr val="FFFFFF"/>
      </a:dk1>
      <a:lt1>
        <a:srgbClr val="000000"/>
      </a:lt1>
      <a:dk2>
        <a:srgbClr val="FF6600"/>
      </a:dk2>
      <a:lt2>
        <a:srgbClr val="8E908F"/>
      </a:lt2>
      <a:accent1>
        <a:srgbClr val="FF6600"/>
      </a:accent1>
      <a:accent2>
        <a:srgbClr val="9164CD"/>
      </a:accent2>
      <a:accent3>
        <a:srgbClr val="4BB4E6"/>
      </a:accent3>
      <a:accent4>
        <a:srgbClr val="FFDC00"/>
      </a:accent4>
      <a:accent5>
        <a:srgbClr val="50BE87"/>
      </a:accent5>
      <a:accent6>
        <a:srgbClr val="FFB4E6"/>
      </a:accent6>
      <a:hlink>
        <a:srgbClr val="000000"/>
      </a:hlink>
      <a:folHlink>
        <a:srgbClr val="000000"/>
      </a:folHlink>
    </a:clrScheme>
    <a:fontScheme name="Orange">
      <a:majorFont>
        <a:latin typeface="Helvetica 75"/>
        <a:ea typeface=""/>
        <a:cs typeface=""/>
      </a:majorFont>
      <a:minorFont>
        <a:latin typeface="Helvetica 75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ange_PPTTemplate_v3.potx" id="{7EFB1CC4-B630-4DC5-B88F-B33ED10FA70B}" vid="{E661C32F-4836-4DD1-B604-E27281C607A6}"/>
    </a:ext>
  </a:extLst>
</a:theme>
</file>

<file path=ppt/theme/theme2.xml><?xml version="1.0" encoding="utf-8"?>
<a:theme xmlns:a="http://schemas.openxmlformats.org/drawingml/2006/main" name="1_tmp_AvirerORA_template_EN_beta_v4">
  <a:themeElements>
    <a:clrScheme name="Orange-NewColor-(byTRI)">
      <a:dk1>
        <a:srgbClr val="FFFFFF"/>
      </a:dk1>
      <a:lt1>
        <a:srgbClr val="000000"/>
      </a:lt1>
      <a:dk2>
        <a:srgbClr val="FF6600"/>
      </a:dk2>
      <a:lt2>
        <a:srgbClr val="8E908F"/>
      </a:lt2>
      <a:accent1>
        <a:srgbClr val="FF6600"/>
      </a:accent1>
      <a:accent2>
        <a:srgbClr val="FFB4E6"/>
      </a:accent2>
      <a:accent3>
        <a:srgbClr val="4BB4E6"/>
      </a:accent3>
      <a:accent4>
        <a:srgbClr val="FFDC00"/>
      </a:accent4>
      <a:accent5>
        <a:srgbClr val="50BE87"/>
      </a:accent5>
      <a:accent6>
        <a:srgbClr val="9164CD"/>
      </a:accent6>
      <a:hlink>
        <a:srgbClr val="000000"/>
      </a:hlink>
      <a:folHlink>
        <a:srgbClr val="000000"/>
      </a:folHlink>
    </a:clrScheme>
    <a:fontScheme name="Orange">
      <a:majorFont>
        <a:latin typeface="Helvetica 75"/>
        <a:ea typeface=""/>
        <a:cs typeface=""/>
      </a:majorFont>
      <a:minorFont>
        <a:latin typeface="Helvetica 75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ange_PPTTemplate_v3.potx" id="{7EFB1CC4-B630-4DC5-B88F-B33ED10FA70B}" vid="{E661C32F-4836-4DD1-B604-E27281C607A6}"/>
    </a:ext>
  </a:extLst>
</a:theme>
</file>

<file path=ppt/theme/theme3.xml><?xml version="1.0" encoding="utf-8"?>
<a:theme xmlns:a="http://schemas.openxmlformats.org/drawingml/2006/main" name="7_Orange Template - Black">
  <a:themeElements>
    <a:clrScheme name="Orange Black">
      <a:dk1>
        <a:srgbClr val="FFFFFF"/>
      </a:dk1>
      <a:lt1>
        <a:srgbClr val="000000"/>
      </a:lt1>
      <a:dk2>
        <a:srgbClr val="FF6600"/>
      </a:dk2>
      <a:lt2>
        <a:srgbClr val="8E908F"/>
      </a:lt2>
      <a:accent1>
        <a:srgbClr val="FF6600"/>
      </a:accent1>
      <a:accent2>
        <a:srgbClr val="323232"/>
      </a:accent2>
      <a:accent3>
        <a:srgbClr val="5C5C5C"/>
      </a:accent3>
      <a:accent4>
        <a:srgbClr val="8E908F"/>
      </a:accent4>
      <a:accent5>
        <a:srgbClr val="ADADAD"/>
      </a:accent5>
      <a:accent6>
        <a:srgbClr val="CCCCCC"/>
      </a:accent6>
      <a:hlink>
        <a:srgbClr val="000000"/>
      </a:hlink>
      <a:folHlink>
        <a:srgbClr val="000000"/>
      </a:folHlink>
    </a:clrScheme>
    <a:fontScheme name="Orange">
      <a:majorFont>
        <a:latin typeface="Helvetica 75"/>
        <a:ea typeface=""/>
        <a:cs typeface=""/>
      </a:majorFont>
      <a:minorFont>
        <a:latin typeface="Helvetica 75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140929_Orange_Development_v1.potx" id="{E980A715-FF38-4558-8D72-66138CF23052}" vid="{A6C4A5DA-B756-470A-B5E4-B31FF85387FF}"/>
    </a:ext>
  </a:extLst>
</a:theme>
</file>

<file path=ppt/theme/theme4.xml><?xml version="1.0" encoding="utf-8"?>
<a:theme xmlns:a="http://schemas.openxmlformats.org/drawingml/2006/main" name="2_ORA_template_EN">
  <a:themeElements>
    <a:clrScheme name="Orange Black">
      <a:dk1>
        <a:srgbClr val="FFFFFF"/>
      </a:dk1>
      <a:lt1>
        <a:srgbClr val="000000"/>
      </a:lt1>
      <a:dk2>
        <a:srgbClr val="FF6600"/>
      </a:dk2>
      <a:lt2>
        <a:srgbClr val="8E908F"/>
      </a:lt2>
      <a:accent1>
        <a:srgbClr val="FF6600"/>
      </a:accent1>
      <a:accent2>
        <a:srgbClr val="323232"/>
      </a:accent2>
      <a:accent3>
        <a:srgbClr val="5C5C5C"/>
      </a:accent3>
      <a:accent4>
        <a:srgbClr val="8E908F"/>
      </a:accent4>
      <a:accent5>
        <a:srgbClr val="ADADAD"/>
      </a:accent5>
      <a:accent6>
        <a:srgbClr val="CCCCCC"/>
      </a:accent6>
      <a:hlink>
        <a:srgbClr val="000000"/>
      </a:hlink>
      <a:folHlink>
        <a:srgbClr val="000000"/>
      </a:folHlink>
    </a:clrScheme>
    <a:fontScheme name="Orange">
      <a:majorFont>
        <a:latin typeface="Helvetica 75"/>
        <a:ea typeface=""/>
        <a:cs typeface=""/>
      </a:majorFont>
      <a:minorFont>
        <a:latin typeface="Helvetica 75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ange_PPTTemplate_v3.potx" id="{7EFB1CC4-B630-4DC5-B88F-B33ED10FA70B}" vid="{E661C32F-4836-4DD1-B604-E27281C607A6}"/>
    </a:ext>
  </a:extLst>
</a:theme>
</file>

<file path=ppt/theme/theme5.xml><?xml version="1.0" encoding="utf-8"?>
<a:theme xmlns:a="http://schemas.openxmlformats.org/drawingml/2006/main" name="4_Orange Template - Black">
  <a:themeElements>
    <a:clrScheme name="Orange Black">
      <a:dk1>
        <a:srgbClr val="FFFFFF"/>
      </a:dk1>
      <a:lt1>
        <a:srgbClr val="000000"/>
      </a:lt1>
      <a:dk2>
        <a:srgbClr val="FF6600"/>
      </a:dk2>
      <a:lt2>
        <a:srgbClr val="8E908F"/>
      </a:lt2>
      <a:accent1>
        <a:srgbClr val="FF6600"/>
      </a:accent1>
      <a:accent2>
        <a:srgbClr val="323232"/>
      </a:accent2>
      <a:accent3>
        <a:srgbClr val="5C5C5C"/>
      </a:accent3>
      <a:accent4>
        <a:srgbClr val="8E908F"/>
      </a:accent4>
      <a:accent5>
        <a:srgbClr val="ADADAD"/>
      </a:accent5>
      <a:accent6>
        <a:srgbClr val="CCCCCC"/>
      </a:accent6>
      <a:hlink>
        <a:srgbClr val="000000"/>
      </a:hlink>
      <a:folHlink>
        <a:srgbClr val="000000"/>
      </a:folHlink>
    </a:clrScheme>
    <a:fontScheme name="Orange">
      <a:majorFont>
        <a:latin typeface="Helvetica 75"/>
        <a:ea typeface=""/>
        <a:cs typeface=""/>
      </a:majorFont>
      <a:minorFont>
        <a:latin typeface="Helvetica 75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140929_Orange_Development_v1.potx" id="{E980A715-FF38-4558-8D72-66138CF23052}" vid="{A6C4A5DA-B756-470A-B5E4-B31FF85387FF}"/>
    </a:ext>
  </a:extLst>
</a:theme>
</file>

<file path=ppt/theme/theme6.xml><?xml version="1.0" encoding="utf-8"?>
<a:theme xmlns:a="http://schemas.openxmlformats.org/drawingml/2006/main" name="3_ORA_template_EN">
  <a:themeElements>
    <a:clrScheme name="Orange Black">
      <a:dk1>
        <a:srgbClr val="FFFFFF"/>
      </a:dk1>
      <a:lt1>
        <a:srgbClr val="000000"/>
      </a:lt1>
      <a:dk2>
        <a:srgbClr val="FF6600"/>
      </a:dk2>
      <a:lt2>
        <a:srgbClr val="8E908F"/>
      </a:lt2>
      <a:accent1>
        <a:srgbClr val="FF6600"/>
      </a:accent1>
      <a:accent2>
        <a:srgbClr val="323232"/>
      </a:accent2>
      <a:accent3>
        <a:srgbClr val="5C5C5C"/>
      </a:accent3>
      <a:accent4>
        <a:srgbClr val="8E908F"/>
      </a:accent4>
      <a:accent5>
        <a:srgbClr val="ADADAD"/>
      </a:accent5>
      <a:accent6>
        <a:srgbClr val="CCCCCC"/>
      </a:accent6>
      <a:hlink>
        <a:srgbClr val="000000"/>
      </a:hlink>
      <a:folHlink>
        <a:srgbClr val="000000"/>
      </a:folHlink>
    </a:clrScheme>
    <a:fontScheme name="Orange">
      <a:majorFont>
        <a:latin typeface="Helvetica 75"/>
        <a:ea typeface=""/>
        <a:cs typeface=""/>
      </a:majorFont>
      <a:minorFont>
        <a:latin typeface="Helvetica 75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ange_PPTTemplate_v3.potx" id="{7EFB1CC4-B630-4DC5-B88F-B33ED10FA70B}" vid="{E661C32F-4836-4DD1-B604-E27281C607A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OFR_template(OrangeConsulting)</Template>
  <TotalTime>4722</TotalTime>
  <Words>2909</Words>
  <Application>Microsoft Office PowerPoint</Application>
  <PresentationFormat>Affichage à l'écran (16:9)</PresentationFormat>
  <Paragraphs>378</Paragraphs>
  <Slides>63</Slides>
  <Notes>8</Notes>
  <HiddenSlides>0</HiddenSlides>
  <MMClips>2</MMClips>
  <ScaleCrop>false</ScaleCrop>
  <HeadingPairs>
    <vt:vector size="4" baseType="variant">
      <vt:variant>
        <vt:lpstr>Thème</vt:lpstr>
      </vt:variant>
      <vt:variant>
        <vt:i4>6</vt:i4>
      </vt:variant>
      <vt:variant>
        <vt:lpstr>Titres des diapositives</vt:lpstr>
      </vt:variant>
      <vt:variant>
        <vt:i4>63</vt:i4>
      </vt:variant>
    </vt:vector>
  </HeadingPairs>
  <TitlesOfParts>
    <vt:vector size="69" baseType="lpstr">
      <vt:lpstr>OFR_template(OrangeConsulting)</vt:lpstr>
      <vt:lpstr>1_tmp_AvirerORA_template_EN_beta_v4</vt:lpstr>
      <vt:lpstr>7_Orange Template - Black</vt:lpstr>
      <vt:lpstr>2_ORA_template_EN</vt:lpstr>
      <vt:lpstr>4_Orange Template - Black</vt:lpstr>
      <vt:lpstr>3_ORA_template_EN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ORANGE FT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BONVARLET Celine ORANGE CONSULTING</dc:creator>
  <cp:lastModifiedBy>VANDENHESTE Nicolas DO/DONC</cp:lastModifiedBy>
  <cp:revision>222</cp:revision>
  <cp:lastPrinted>2015-05-12T14:17:58Z</cp:lastPrinted>
  <dcterms:created xsi:type="dcterms:W3CDTF">2015-04-02T14:31:07Z</dcterms:created>
  <dcterms:modified xsi:type="dcterms:W3CDTF">2015-06-11T10:56:35Z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